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 id="265" r:id="rId3"/>
    <p:sldId id="294" r:id="rId4"/>
    <p:sldId id="296" r:id="rId5"/>
    <p:sldId id="297" r:id="rId6"/>
    <p:sldId id="298" r:id="rId7"/>
    <p:sldId id="299" r:id="rId8"/>
    <p:sldId id="301" r:id="rId9"/>
    <p:sldId id="320" r:id="rId10"/>
    <p:sldId id="321" r:id="rId11"/>
    <p:sldId id="300" r:id="rId12"/>
    <p:sldId id="311" r:id="rId13"/>
    <p:sldId id="312" r:id="rId14"/>
    <p:sldId id="324" r:id="rId15"/>
    <p:sldId id="313" r:id="rId16"/>
    <p:sldId id="314" r:id="rId17"/>
    <p:sldId id="315" r:id="rId18"/>
    <p:sldId id="316" r:id="rId19"/>
    <p:sldId id="317" r:id="rId20"/>
    <p:sldId id="318" r:id="rId21"/>
    <p:sldId id="322" r:id="rId22"/>
    <p:sldId id="323" r:id="rId23"/>
    <p:sldId id="261"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Стиль из темы 1 - акцент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3B4B98B0-60AC-42C2-AFA5-B58CD77FA1E5}" styleName="Светлый стиль 1 — акцент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1FECB4D8-DB02-4DC6-A0A2-4F2EBAE1DC90}" styleName="Средний стиль 1 — акцент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F5AB1C69-6EDB-4FF4-983F-18BD219EF322}" styleName="Средний стиль 2 — акцент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D5ABB26-0587-4C30-8999-92F81FD0307C}" styleName="Нет стиля, нет сетки">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505E3EF-67EA-436B-97B2-0124C06EBD24}" styleName="Средний стиль 4 — акцент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00" d="100"/>
          <a:sy n="100" d="100"/>
        </p:scale>
        <p:origin x="478" y="71"/>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ru-RU"/>
              <a:t>Образец заголовка</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a:t>Образец подзаголовка</a:t>
            </a:r>
            <a:endParaRPr lang="en-US" dirty="0"/>
          </a:p>
        </p:txBody>
      </p:sp>
      <p:sp>
        <p:nvSpPr>
          <p:cNvPr id="4" name="Date Placeholder 3"/>
          <p:cNvSpPr>
            <a:spLocks noGrp="1"/>
          </p:cNvSpPr>
          <p:nvPr>
            <p:ph type="dt" sz="half" idx="10"/>
          </p:nvPr>
        </p:nvSpPr>
        <p:spPr/>
        <p:txBody>
          <a:bodyPr/>
          <a:lstStyle/>
          <a:p>
            <a:fld id="{3D5C11EB-D329-41AC-A27B-AABF4C979710}" type="datetimeFigureOut">
              <a:rPr lang="ru-RU" smtClean="0"/>
              <a:t>18.03.2024</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A3B2F6E2-0908-4D29-8778-2BC2E0C33BC7}" type="slidenum">
              <a:rPr lang="ru-RU" smtClean="0"/>
              <a:t>‹#›</a:t>
            </a:fld>
            <a:endParaRPr lang="ru-RU"/>
          </a:p>
        </p:txBody>
      </p:sp>
    </p:spTree>
    <p:extLst>
      <p:ext uri="{BB962C8B-B14F-4D97-AF65-F5344CB8AC3E}">
        <p14:creationId xmlns:p14="http://schemas.microsoft.com/office/powerpoint/2010/main" val="22708265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3" name="Vertical Text Placeholder 2"/>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10"/>
          </p:nvPr>
        </p:nvSpPr>
        <p:spPr/>
        <p:txBody>
          <a:bodyPr/>
          <a:lstStyle/>
          <a:p>
            <a:fld id="{3D5C11EB-D329-41AC-A27B-AABF4C979710}" type="datetimeFigureOut">
              <a:rPr lang="ru-RU" smtClean="0"/>
              <a:t>18.03.2024</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A3B2F6E2-0908-4D29-8778-2BC2E0C33BC7}" type="slidenum">
              <a:rPr lang="ru-RU" smtClean="0"/>
              <a:t>‹#›</a:t>
            </a:fld>
            <a:endParaRPr lang="ru-RU"/>
          </a:p>
        </p:txBody>
      </p:sp>
    </p:spTree>
    <p:extLst>
      <p:ext uri="{BB962C8B-B14F-4D97-AF65-F5344CB8AC3E}">
        <p14:creationId xmlns:p14="http://schemas.microsoft.com/office/powerpoint/2010/main" val="37314090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ru-RU"/>
              <a:t>Образец заголовка</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10"/>
          </p:nvPr>
        </p:nvSpPr>
        <p:spPr/>
        <p:txBody>
          <a:bodyPr/>
          <a:lstStyle/>
          <a:p>
            <a:fld id="{3D5C11EB-D329-41AC-A27B-AABF4C979710}" type="datetimeFigureOut">
              <a:rPr lang="ru-RU" smtClean="0"/>
              <a:t>18.03.2024</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A3B2F6E2-0908-4D29-8778-2BC2E0C33BC7}" type="slidenum">
              <a:rPr lang="ru-RU" smtClean="0"/>
              <a:t>‹#›</a:t>
            </a:fld>
            <a:endParaRPr lang="ru-RU"/>
          </a:p>
        </p:txBody>
      </p:sp>
    </p:spTree>
    <p:extLst>
      <p:ext uri="{BB962C8B-B14F-4D97-AF65-F5344CB8AC3E}">
        <p14:creationId xmlns:p14="http://schemas.microsoft.com/office/powerpoint/2010/main" val="16917684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3" name="Content Placeholder 2"/>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10"/>
          </p:nvPr>
        </p:nvSpPr>
        <p:spPr/>
        <p:txBody>
          <a:bodyPr/>
          <a:lstStyle/>
          <a:p>
            <a:fld id="{3D5C11EB-D329-41AC-A27B-AABF4C979710}" type="datetimeFigureOut">
              <a:rPr lang="ru-RU" smtClean="0"/>
              <a:t>18.03.2024</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A3B2F6E2-0908-4D29-8778-2BC2E0C33BC7}" type="slidenum">
              <a:rPr lang="ru-RU" smtClean="0"/>
              <a:t>‹#›</a:t>
            </a:fld>
            <a:endParaRPr lang="ru-RU"/>
          </a:p>
        </p:txBody>
      </p:sp>
    </p:spTree>
    <p:extLst>
      <p:ext uri="{BB962C8B-B14F-4D97-AF65-F5344CB8AC3E}">
        <p14:creationId xmlns:p14="http://schemas.microsoft.com/office/powerpoint/2010/main" val="38261069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ru-RU"/>
              <a:t>Образец заголовка</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a:t>Образец текста</a:t>
            </a:r>
          </a:p>
        </p:txBody>
      </p:sp>
      <p:sp>
        <p:nvSpPr>
          <p:cNvPr id="4" name="Date Placeholder 3"/>
          <p:cNvSpPr>
            <a:spLocks noGrp="1"/>
          </p:cNvSpPr>
          <p:nvPr>
            <p:ph type="dt" sz="half" idx="10"/>
          </p:nvPr>
        </p:nvSpPr>
        <p:spPr/>
        <p:txBody>
          <a:bodyPr/>
          <a:lstStyle/>
          <a:p>
            <a:fld id="{3D5C11EB-D329-41AC-A27B-AABF4C979710}" type="datetimeFigureOut">
              <a:rPr lang="ru-RU" smtClean="0"/>
              <a:t>18.03.2024</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A3B2F6E2-0908-4D29-8778-2BC2E0C33BC7}" type="slidenum">
              <a:rPr lang="ru-RU" smtClean="0"/>
              <a:t>‹#›</a:t>
            </a:fld>
            <a:endParaRPr lang="ru-RU"/>
          </a:p>
        </p:txBody>
      </p:sp>
    </p:spTree>
    <p:extLst>
      <p:ext uri="{BB962C8B-B14F-4D97-AF65-F5344CB8AC3E}">
        <p14:creationId xmlns:p14="http://schemas.microsoft.com/office/powerpoint/2010/main" val="20865394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5" name="Date Placeholder 4"/>
          <p:cNvSpPr>
            <a:spLocks noGrp="1"/>
          </p:cNvSpPr>
          <p:nvPr>
            <p:ph type="dt" sz="half" idx="10"/>
          </p:nvPr>
        </p:nvSpPr>
        <p:spPr/>
        <p:txBody>
          <a:bodyPr/>
          <a:lstStyle/>
          <a:p>
            <a:fld id="{3D5C11EB-D329-41AC-A27B-AABF4C979710}" type="datetimeFigureOut">
              <a:rPr lang="ru-RU" smtClean="0"/>
              <a:t>18.03.2024</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A3B2F6E2-0908-4D29-8778-2BC2E0C33BC7}" type="slidenum">
              <a:rPr lang="ru-RU" smtClean="0"/>
              <a:t>‹#›</a:t>
            </a:fld>
            <a:endParaRPr lang="ru-RU"/>
          </a:p>
        </p:txBody>
      </p:sp>
    </p:spTree>
    <p:extLst>
      <p:ext uri="{BB962C8B-B14F-4D97-AF65-F5344CB8AC3E}">
        <p14:creationId xmlns:p14="http://schemas.microsoft.com/office/powerpoint/2010/main" val="26599310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ru-RU"/>
              <a:t>Образец заголовка</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Content Placeholder 3"/>
          <p:cNvSpPr>
            <a:spLocks noGrp="1"/>
          </p:cNvSpPr>
          <p:nvPr>
            <p:ph sz="half" idx="2"/>
          </p:nvPr>
        </p:nvSpPr>
        <p:spPr>
          <a:xfrm>
            <a:off x="839788" y="2505075"/>
            <a:ext cx="5157787"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Content Placeholder 5"/>
          <p:cNvSpPr>
            <a:spLocks noGrp="1"/>
          </p:cNvSpPr>
          <p:nvPr>
            <p:ph sz="quarter" idx="4"/>
          </p:nvPr>
        </p:nvSpPr>
        <p:spPr>
          <a:xfrm>
            <a:off x="6172200" y="2505075"/>
            <a:ext cx="5183188"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7" name="Date Placeholder 6"/>
          <p:cNvSpPr>
            <a:spLocks noGrp="1"/>
          </p:cNvSpPr>
          <p:nvPr>
            <p:ph type="dt" sz="half" idx="10"/>
          </p:nvPr>
        </p:nvSpPr>
        <p:spPr/>
        <p:txBody>
          <a:bodyPr/>
          <a:lstStyle/>
          <a:p>
            <a:fld id="{3D5C11EB-D329-41AC-A27B-AABF4C979710}" type="datetimeFigureOut">
              <a:rPr lang="ru-RU" smtClean="0"/>
              <a:t>18.03.2024</a:t>
            </a:fld>
            <a:endParaRPr lang="ru-RU"/>
          </a:p>
        </p:txBody>
      </p:sp>
      <p:sp>
        <p:nvSpPr>
          <p:cNvPr id="8" name="Footer Placeholder 7"/>
          <p:cNvSpPr>
            <a:spLocks noGrp="1"/>
          </p:cNvSpPr>
          <p:nvPr>
            <p:ph type="ftr" sz="quarter" idx="11"/>
          </p:nvPr>
        </p:nvSpPr>
        <p:spPr/>
        <p:txBody>
          <a:bodyPr/>
          <a:lstStyle/>
          <a:p>
            <a:endParaRPr lang="ru-RU"/>
          </a:p>
        </p:txBody>
      </p:sp>
      <p:sp>
        <p:nvSpPr>
          <p:cNvPr id="9" name="Slide Number Placeholder 8"/>
          <p:cNvSpPr>
            <a:spLocks noGrp="1"/>
          </p:cNvSpPr>
          <p:nvPr>
            <p:ph type="sldNum" sz="quarter" idx="12"/>
          </p:nvPr>
        </p:nvSpPr>
        <p:spPr/>
        <p:txBody>
          <a:bodyPr/>
          <a:lstStyle/>
          <a:p>
            <a:fld id="{A3B2F6E2-0908-4D29-8778-2BC2E0C33BC7}" type="slidenum">
              <a:rPr lang="ru-RU" smtClean="0"/>
              <a:t>‹#›</a:t>
            </a:fld>
            <a:endParaRPr lang="ru-RU"/>
          </a:p>
        </p:txBody>
      </p:sp>
    </p:spTree>
    <p:extLst>
      <p:ext uri="{BB962C8B-B14F-4D97-AF65-F5344CB8AC3E}">
        <p14:creationId xmlns:p14="http://schemas.microsoft.com/office/powerpoint/2010/main" val="18033178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3" name="Date Placeholder 2"/>
          <p:cNvSpPr>
            <a:spLocks noGrp="1"/>
          </p:cNvSpPr>
          <p:nvPr>
            <p:ph type="dt" sz="half" idx="10"/>
          </p:nvPr>
        </p:nvSpPr>
        <p:spPr/>
        <p:txBody>
          <a:bodyPr/>
          <a:lstStyle/>
          <a:p>
            <a:fld id="{3D5C11EB-D329-41AC-A27B-AABF4C979710}" type="datetimeFigureOut">
              <a:rPr lang="ru-RU" smtClean="0"/>
              <a:t>18.03.2024</a:t>
            </a:fld>
            <a:endParaRPr lang="ru-RU"/>
          </a:p>
        </p:txBody>
      </p:sp>
      <p:sp>
        <p:nvSpPr>
          <p:cNvPr id="4" name="Footer Placeholder 3"/>
          <p:cNvSpPr>
            <a:spLocks noGrp="1"/>
          </p:cNvSpPr>
          <p:nvPr>
            <p:ph type="ftr" sz="quarter" idx="11"/>
          </p:nvPr>
        </p:nvSpPr>
        <p:spPr/>
        <p:txBody>
          <a:bodyPr/>
          <a:lstStyle/>
          <a:p>
            <a:endParaRPr lang="ru-RU"/>
          </a:p>
        </p:txBody>
      </p:sp>
      <p:sp>
        <p:nvSpPr>
          <p:cNvPr id="5" name="Slide Number Placeholder 4"/>
          <p:cNvSpPr>
            <a:spLocks noGrp="1"/>
          </p:cNvSpPr>
          <p:nvPr>
            <p:ph type="sldNum" sz="quarter" idx="12"/>
          </p:nvPr>
        </p:nvSpPr>
        <p:spPr/>
        <p:txBody>
          <a:bodyPr/>
          <a:lstStyle/>
          <a:p>
            <a:fld id="{A3B2F6E2-0908-4D29-8778-2BC2E0C33BC7}" type="slidenum">
              <a:rPr lang="ru-RU" smtClean="0"/>
              <a:t>‹#›</a:t>
            </a:fld>
            <a:endParaRPr lang="ru-RU"/>
          </a:p>
        </p:txBody>
      </p:sp>
    </p:spTree>
    <p:extLst>
      <p:ext uri="{BB962C8B-B14F-4D97-AF65-F5344CB8AC3E}">
        <p14:creationId xmlns:p14="http://schemas.microsoft.com/office/powerpoint/2010/main" val="41025473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D5C11EB-D329-41AC-A27B-AABF4C979710}" type="datetimeFigureOut">
              <a:rPr lang="ru-RU" smtClean="0"/>
              <a:t>18.03.2024</a:t>
            </a:fld>
            <a:endParaRPr lang="ru-RU"/>
          </a:p>
        </p:txBody>
      </p:sp>
      <p:sp>
        <p:nvSpPr>
          <p:cNvPr id="3" name="Footer Placeholder 2"/>
          <p:cNvSpPr>
            <a:spLocks noGrp="1"/>
          </p:cNvSpPr>
          <p:nvPr>
            <p:ph type="ftr" sz="quarter" idx="11"/>
          </p:nvPr>
        </p:nvSpPr>
        <p:spPr/>
        <p:txBody>
          <a:bodyPr/>
          <a:lstStyle/>
          <a:p>
            <a:endParaRPr lang="ru-RU"/>
          </a:p>
        </p:txBody>
      </p:sp>
      <p:sp>
        <p:nvSpPr>
          <p:cNvPr id="4" name="Slide Number Placeholder 3"/>
          <p:cNvSpPr>
            <a:spLocks noGrp="1"/>
          </p:cNvSpPr>
          <p:nvPr>
            <p:ph type="sldNum" sz="quarter" idx="12"/>
          </p:nvPr>
        </p:nvSpPr>
        <p:spPr/>
        <p:txBody>
          <a:bodyPr/>
          <a:lstStyle/>
          <a:p>
            <a:fld id="{A3B2F6E2-0908-4D29-8778-2BC2E0C33BC7}" type="slidenum">
              <a:rPr lang="ru-RU" smtClean="0"/>
              <a:t>‹#›</a:t>
            </a:fld>
            <a:endParaRPr lang="ru-RU"/>
          </a:p>
        </p:txBody>
      </p:sp>
    </p:spTree>
    <p:extLst>
      <p:ext uri="{BB962C8B-B14F-4D97-AF65-F5344CB8AC3E}">
        <p14:creationId xmlns:p14="http://schemas.microsoft.com/office/powerpoint/2010/main" val="13520624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ru-RU"/>
              <a:t>Образец заголовка</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Date Placeholder 4"/>
          <p:cNvSpPr>
            <a:spLocks noGrp="1"/>
          </p:cNvSpPr>
          <p:nvPr>
            <p:ph type="dt" sz="half" idx="10"/>
          </p:nvPr>
        </p:nvSpPr>
        <p:spPr/>
        <p:txBody>
          <a:bodyPr/>
          <a:lstStyle/>
          <a:p>
            <a:fld id="{3D5C11EB-D329-41AC-A27B-AABF4C979710}" type="datetimeFigureOut">
              <a:rPr lang="ru-RU" smtClean="0"/>
              <a:t>18.03.2024</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A3B2F6E2-0908-4D29-8778-2BC2E0C33BC7}" type="slidenum">
              <a:rPr lang="ru-RU" smtClean="0"/>
              <a:t>‹#›</a:t>
            </a:fld>
            <a:endParaRPr lang="ru-RU"/>
          </a:p>
        </p:txBody>
      </p:sp>
    </p:spTree>
    <p:extLst>
      <p:ext uri="{BB962C8B-B14F-4D97-AF65-F5344CB8AC3E}">
        <p14:creationId xmlns:p14="http://schemas.microsoft.com/office/powerpoint/2010/main" val="26446839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ru-RU"/>
              <a:t>Образец заголовка</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ru-RU"/>
              <a:t>Вставка рисунка</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Date Placeholder 4"/>
          <p:cNvSpPr>
            <a:spLocks noGrp="1"/>
          </p:cNvSpPr>
          <p:nvPr>
            <p:ph type="dt" sz="half" idx="10"/>
          </p:nvPr>
        </p:nvSpPr>
        <p:spPr/>
        <p:txBody>
          <a:bodyPr/>
          <a:lstStyle/>
          <a:p>
            <a:fld id="{3D5C11EB-D329-41AC-A27B-AABF4C979710}" type="datetimeFigureOut">
              <a:rPr lang="ru-RU" smtClean="0"/>
              <a:t>18.03.2024</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A3B2F6E2-0908-4D29-8778-2BC2E0C33BC7}" type="slidenum">
              <a:rPr lang="ru-RU" smtClean="0"/>
              <a:t>‹#›</a:t>
            </a:fld>
            <a:endParaRPr lang="ru-RU"/>
          </a:p>
        </p:txBody>
      </p:sp>
    </p:spTree>
    <p:extLst>
      <p:ext uri="{BB962C8B-B14F-4D97-AF65-F5344CB8AC3E}">
        <p14:creationId xmlns:p14="http://schemas.microsoft.com/office/powerpoint/2010/main" val="7490851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a:t>Образец заголовка</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D5C11EB-D329-41AC-A27B-AABF4C979710}" type="datetimeFigureOut">
              <a:rPr lang="ru-RU" smtClean="0"/>
              <a:t>18.03.2024</a:t>
            </a:fld>
            <a:endParaRPr lang="ru-RU"/>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3B2F6E2-0908-4D29-8778-2BC2E0C33BC7}" type="slidenum">
              <a:rPr lang="ru-RU" smtClean="0"/>
              <a:t>‹#›</a:t>
            </a:fld>
            <a:endParaRPr lang="ru-RU"/>
          </a:p>
        </p:txBody>
      </p:sp>
    </p:spTree>
    <p:extLst>
      <p:ext uri="{BB962C8B-B14F-4D97-AF65-F5344CB8AC3E}">
        <p14:creationId xmlns:p14="http://schemas.microsoft.com/office/powerpoint/2010/main" val="254676090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Layout" Target="../slideLayouts/slideLayout1.xml"/><Relationship Id="rId5" Type="http://schemas.openxmlformats.org/officeDocument/2006/relationships/image" Target="../media/image16.jpg"/><Relationship Id="rId4" Type="http://schemas.openxmlformats.org/officeDocument/2006/relationships/image" Target="../media/image15.emf"/></Relationships>
</file>

<file path=ppt/slides/_rels/slide1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Layout" Target="../slideLayouts/slideLayout1.xml"/><Relationship Id="rId5" Type="http://schemas.openxmlformats.org/officeDocument/2006/relationships/image" Target="../media/image18.emf"/><Relationship Id="rId4" Type="http://schemas.openxmlformats.org/officeDocument/2006/relationships/image" Target="../media/image17.emf"/></Relationships>
</file>

<file path=ppt/slides/_rels/slide1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Layout" Target="../slideLayouts/slideLayout1.xml"/><Relationship Id="rId5" Type="http://schemas.openxmlformats.org/officeDocument/2006/relationships/image" Target="../media/image20.jp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Layout" Target="../slideLayouts/slideLayout1.xml"/><Relationship Id="rId5" Type="http://schemas.openxmlformats.org/officeDocument/2006/relationships/image" Target="../media/image26.jpg"/><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Layout" Target="../slideLayouts/slideLayout1.xml"/><Relationship Id="rId5" Type="http://schemas.openxmlformats.org/officeDocument/2006/relationships/image" Target="../media/image29.jpg"/><Relationship Id="rId4" Type="http://schemas.openxmlformats.org/officeDocument/2006/relationships/image" Target="../media/image28.png"/></Relationships>
</file>

<file path=ppt/slides/_rels/slide2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2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5.emf"/></Relationships>
</file>

<file path=ppt/slides/_rels/slide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Layout" Target="../slideLayouts/slideLayout1.xml"/><Relationship Id="rId5" Type="http://schemas.openxmlformats.org/officeDocument/2006/relationships/image" Target="../media/image7.jpeg"/><Relationship Id="rId4" Type="http://schemas.openxmlformats.org/officeDocument/2006/relationships/image" Target="../media/image6.emf"/></Relationships>
</file>

<file path=ppt/slides/_rels/slide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Layout" Target="../slideLayouts/slideLayout1.xml"/><Relationship Id="rId5" Type="http://schemas.openxmlformats.org/officeDocument/2006/relationships/image" Target="../media/image9.emf"/><Relationship Id="rId4" Type="http://schemas.openxmlformats.org/officeDocument/2006/relationships/image" Target="../media/image8.emf"/></Relationships>
</file>

<file path=ppt/slides/_rels/slide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Layout" Target="../slideLayouts/slideLayout1.xml"/><Relationship Id="rId5" Type="http://schemas.openxmlformats.org/officeDocument/2006/relationships/image" Target="../media/image11.jpeg"/><Relationship Id="rId4" Type="http://schemas.openxmlformats.org/officeDocument/2006/relationships/image" Target="../media/image10.emf"/></Relationships>
</file>

<file path=ppt/slides/_rels/slide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Layout" Target="../slideLayouts/slideLayout1.xml"/><Relationship Id="rId5" Type="http://schemas.openxmlformats.org/officeDocument/2006/relationships/image" Target="../media/image13.emf"/><Relationship Id="rId4" Type="http://schemas.openxmlformats.org/officeDocument/2006/relationships/image" Target="../media/image12.emf"/></Relationships>
</file>

<file path=ppt/slides/_rels/slide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14.emf"/></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extBox 4"/>
          <p:cNvSpPr txBox="1"/>
          <p:nvPr/>
        </p:nvSpPr>
        <p:spPr>
          <a:xfrm>
            <a:off x="862724" y="595533"/>
            <a:ext cx="6759086" cy="1050796"/>
          </a:xfrm>
          <a:prstGeom prst="rect">
            <a:avLst/>
          </a:prstGeom>
          <a:noFill/>
        </p:spPr>
        <p:txBody>
          <a:bodyPr wrap="none" lIns="65274" tIns="32637" rIns="65274" bIns="32637" rtlCol="0">
            <a:spAutoFit/>
          </a:bodyPr>
          <a:lstStyle/>
          <a:p>
            <a:r>
              <a:rPr lang="ru-RU" sz="3200" b="1" dirty="0">
                <a:solidFill>
                  <a:schemeClr val="bg1"/>
                </a:solidFill>
                <a:latin typeface="Arial" panose="020B0604020202020204" pitchFamily="34" charset="0"/>
                <a:cs typeface="Arial" panose="020B0604020202020204" pitchFamily="34" charset="0"/>
              </a:rPr>
              <a:t>Язык программирования С++</a:t>
            </a:r>
            <a:r>
              <a:rPr lang="en-US" sz="3200" b="1" dirty="0">
                <a:solidFill>
                  <a:schemeClr val="bg1"/>
                </a:solidFill>
                <a:latin typeface="Arial" panose="020B0604020202020204" pitchFamily="34" charset="0"/>
                <a:cs typeface="Arial" panose="020B0604020202020204" pitchFamily="34" charset="0"/>
              </a:rPr>
              <a:t>:</a:t>
            </a:r>
          </a:p>
          <a:p>
            <a:r>
              <a:rPr lang="ru-RU" sz="3200" b="1" dirty="0">
                <a:solidFill>
                  <a:schemeClr val="bg1"/>
                </a:solidFill>
                <a:latin typeface="Arial" panose="020B0604020202020204" pitchFamily="34" charset="0"/>
                <a:cs typeface="Arial" panose="020B0604020202020204" pitchFamily="34" charset="0"/>
              </a:rPr>
              <a:t>Алгоритмы и структуры данных</a:t>
            </a:r>
          </a:p>
        </p:txBody>
      </p:sp>
      <p:sp>
        <p:nvSpPr>
          <p:cNvPr id="6" name="TextBox 5"/>
          <p:cNvSpPr txBox="1"/>
          <p:nvPr/>
        </p:nvSpPr>
        <p:spPr>
          <a:xfrm>
            <a:off x="862724" y="4817788"/>
            <a:ext cx="8650758" cy="2281903"/>
          </a:xfrm>
          <a:prstGeom prst="rect">
            <a:avLst/>
          </a:prstGeom>
          <a:noFill/>
        </p:spPr>
        <p:txBody>
          <a:bodyPr wrap="none" lIns="65274" tIns="32637" rIns="65274" bIns="32637" rtlCol="0">
            <a:spAutoFit/>
          </a:bodyPr>
          <a:lstStyle>
            <a:defPPr>
              <a:defRPr lang="ru-RU"/>
            </a:defPPr>
            <a:lvl1pPr>
              <a:defRPr sz="2300">
                <a:solidFill>
                  <a:schemeClr val="bg1"/>
                </a:solidFill>
                <a:latin typeface="Gilroy" pitchFamily="50" charset="-52"/>
              </a:defRPr>
            </a:lvl1pPr>
          </a:lstStyle>
          <a:p>
            <a:r>
              <a:rPr lang="ru-RU" sz="2400" dirty="0">
                <a:latin typeface="Arial" panose="020B0604020202020204" pitchFamily="34" charset="0"/>
                <a:cs typeface="Arial" panose="020B0604020202020204" pitchFamily="34" charset="0"/>
              </a:rPr>
              <a:t>Преподаватели</a:t>
            </a:r>
            <a:r>
              <a:rPr lang="en-US" sz="2400" dirty="0">
                <a:latin typeface="Arial" panose="020B0604020202020204" pitchFamily="34" charset="0"/>
                <a:cs typeface="Arial" panose="020B0604020202020204" pitchFamily="34" charset="0"/>
              </a:rPr>
              <a:t>:</a:t>
            </a:r>
            <a:endParaRPr lang="ru-RU" sz="2400" dirty="0">
              <a:latin typeface="Arial" panose="020B0604020202020204" pitchFamily="34" charset="0"/>
              <a:cs typeface="Arial" panose="020B0604020202020204" pitchFamily="34" charset="0"/>
            </a:endParaRPr>
          </a:p>
          <a:p>
            <a:r>
              <a:rPr lang="ru-RU" sz="2400" dirty="0">
                <a:latin typeface="Arial" panose="020B0604020202020204" pitchFamily="34" charset="0"/>
                <a:cs typeface="Arial" panose="020B0604020202020204" pitchFamily="34" charset="0"/>
              </a:rPr>
              <a:t>Пысин Максим Дмитриевич, аспирант кафедры ИКТ</a:t>
            </a:r>
          </a:p>
          <a:p>
            <a:r>
              <a:rPr lang="ru-RU" sz="2400" dirty="0">
                <a:latin typeface="Arial" panose="020B0604020202020204" pitchFamily="34" charset="0"/>
                <a:cs typeface="Arial" panose="020B0604020202020204" pitchFamily="34" charset="0"/>
              </a:rPr>
              <a:t>Краснов Дмитрий Олегович, аспирант кафедры ИКТ</a:t>
            </a:r>
          </a:p>
          <a:p>
            <a:r>
              <a:rPr lang="ru-RU" sz="2400" dirty="0">
                <a:latin typeface="Arial" panose="020B0604020202020204" pitchFamily="34" charset="0"/>
                <a:cs typeface="Arial" panose="020B0604020202020204" pitchFamily="34" charset="0"/>
              </a:rPr>
              <a:t>Лобанов Алексей Владимирович, ассистент кафедры ИКТ</a:t>
            </a:r>
          </a:p>
          <a:p>
            <a:r>
              <a:rPr lang="ru-RU" sz="2400" dirty="0">
                <a:latin typeface="Arial" panose="020B0604020202020204" pitchFamily="34" charset="0"/>
                <a:cs typeface="Arial" panose="020B0604020202020204" pitchFamily="34" charset="0"/>
              </a:rPr>
              <a:t>Крашенинников Роман Сергеевич, ассистент кафедры ИКТ</a:t>
            </a:r>
          </a:p>
          <a:p>
            <a:endParaRPr lang="ru-RU" sz="2400" dirty="0">
              <a:latin typeface="Arial" panose="020B0604020202020204" pitchFamily="34" charset="0"/>
              <a:cs typeface="Arial" panose="020B0604020202020204" pitchFamily="34" charset="0"/>
            </a:endParaRPr>
          </a:p>
        </p:txBody>
      </p:sp>
      <p:sp>
        <p:nvSpPr>
          <p:cNvPr id="4" name="TextBox 3"/>
          <p:cNvSpPr txBox="1"/>
          <p:nvPr/>
        </p:nvSpPr>
        <p:spPr>
          <a:xfrm>
            <a:off x="1358854" y="2522572"/>
            <a:ext cx="9474316" cy="2143403"/>
          </a:xfrm>
          <a:prstGeom prst="rect">
            <a:avLst/>
          </a:prstGeom>
          <a:noFill/>
        </p:spPr>
        <p:txBody>
          <a:bodyPr wrap="none" lIns="65274" tIns="32637" rIns="65274" bIns="32637" rtlCol="0">
            <a:spAutoFit/>
          </a:bodyPr>
          <a:lstStyle/>
          <a:p>
            <a:pPr algn="ctr"/>
            <a:r>
              <a:rPr lang="ru-RU" sz="4500" b="1" dirty="0">
                <a:solidFill>
                  <a:schemeClr val="bg1"/>
                </a:solidFill>
                <a:latin typeface="Arial" panose="020B0604020202020204" pitchFamily="34" charset="0"/>
                <a:cs typeface="Arial" panose="020B0604020202020204" pitchFamily="34" charset="0"/>
              </a:rPr>
              <a:t>Двоичные деревья, </a:t>
            </a:r>
            <a:endParaRPr lang="en-US" sz="4500" b="1" dirty="0">
              <a:solidFill>
                <a:schemeClr val="bg1"/>
              </a:solidFill>
              <a:latin typeface="Arial" panose="020B0604020202020204" pitchFamily="34" charset="0"/>
              <a:cs typeface="Arial" panose="020B0604020202020204" pitchFamily="34" charset="0"/>
            </a:endParaRPr>
          </a:p>
          <a:p>
            <a:pPr algn="ctr"/>
            <a:r>
              <a:rPr lang="ru-RU" sz="4500" b="1" dirty="0">
                <a:solidFill>
                  <a:schemeClr val="bg1"/>
                </a:solidFill>
                <a:latin typeface="Arial" panose="020B0604020202020204" pitchFamily="34" charset="0"/>
                <a:cs typeface="Arial" panose="020B0604020202020204" pitchFamily="34" charset="0"/>
              </a:rPr>
              <a:t>двоичное дерево поиска, </a:t>
            </a:r>
            <a:endParaRPr lang="en-US" sz="4500" b="1" dirty="0">
              <a:solidFill>
                <a:schemeClr val="bg1"/>
              </a:solidFill>
              <a:latin typeface="Arial" panose="020B0604020202020204" pitchFamily="34" charset="0"/>
              <a:cs typeface="Arial" panose="020B0604020202020204" pitchFamily="34" charset="0"/>
            </a:endParaRPr>
          </a:p>
          <a:p>
            <a:pPr algn="ctr"/>
            <a:r>
              <a:rPr lang="ru-RU" sz="4500" b="1" dirty="0">
                <a:solidFill>
                  <a:schemeClr val="bg1"/>
                </a:solidFill>
                <a:latin typeface="Arial" panose="020B0604020202020204" pitchFamily="34" charset="0"/>
                <a:cs typeface="Arial" panose="020B0604020202020204" pitchFamily="34" charset="0"/>
              </a:rPr>
              <a:t>самобалансирующиеся деревья</a:t>
            </a:r>
          </a:p>
        </p:txBody>
      </p:sp>
    </p:spTree>
    <p:extLst>
      <p:ext uri="{BB962C8B-B14F-4D97-AF65-F5344CB8AC3E}">
        <p14:creationId xmlns:p14="http://schemas.microsoft.com/office/powerpoint/2010/main" val="25394825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5" y="481752"/>
            <a:ext cx="7725544"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ru-RU" sz="3200" dirty="0">
                <a:solidFill>
                  <a:schemeClr val="accent1">
                    <a:lumMod val="75000"/>
                  </a:schemeClr>
                </a:solidFill>
                <a:latin typeface="Arial" panose="020B0604020202020204" pitchFamily="34" charset="0"/>
                <a:cs typeface="Arial" panose="020B0604020202020204" pitchFamily="34" charset="0"/>
              </a:rPr>
              <a:t>Удаление и дерева</a:t>
            </a: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 name="Номер слайда 1"/>
          <p:cNvSpPr>
            <a:spLocks noGrp="1"/>
          </p:cNvSpPr>
          <p:nvPr>
            <p:ph type="sldNum" sz="quarter" idx="12"/>
          </p:nvPr>
        </p:nvSpPr>
        <p:spPr>
          <a:xfrm>
            <a:off x="10513589" y="6356353"/>
            <a:ext cx="1187570" cy="365125"/>
          </a:xfrm>
        </p:spPr>
        <p:txBody>
          <a:bodyPr/>
          <a:lstStyle/>
          <a:p>
            <a:fld id="{9DD0990C-240E-4F6D-96E9-50DBAF192F56}" type="slidenum">
              <a:rPr lang="ru-RU" smtClean="0">
                <a:latin typeface="Arial" panose="020B0604020202020204" pitchFamily="34" charset="0"/>
                <a:cs typeface="Arial" panose="020B0604020202020204" pitchFamily="34" charset="0"/>
              </a:rPr>
              <a:t>10</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p:sp>
        <p:nvSpPr>
          <p:cNvPr id="11" name="Заголовок 2"/>
          <p:cNvSpPr txBox="1">
            <a:spLocks/>
          </p:cNvSpPr>
          <p:nvPr/>
        </p:nvSpPr>
        <p:spPr>
          <a:xfrm>
            <a:off x="829651" y="1094925"/>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ru-RU" sz="2400" dirty="0">
                <a:solidFill>
                  <a:schemeClr val="accent1">
                    <a:lumMod val="75000"/>
                  </a:schemeClr>
                </a:solidFill>
                <a:latin typeface="Arial" panose="020B0604020202020204" pitchFamily="34" charset="0"/>
                <a:cs typeface="Arial" panose="020B0604020202020204" pitchFamily="34" charset="0"/>
              </a:rPr>
              <a:t>Модель</a:t>
            </a:r>
          </a:p>
        </p:txBody>
      </p:sp>
      <p:pic>
        <p:nvPicPr>
          <p:cNvPr id="10" name="Рисунок 9"/>
          <p:cNvPicPr>
            <a:picLocks noChangeAspect="1"/>
          </p:cNvPicPr>
          <p:nvPr/>
        </p:nvPicPr>
        <p:blipFill>
          <a:blip r:embed="rId4"/>
          <a:stretch>
            <a:fillRect/>
          </a:stretch>
        </p:blipFill>
        <p:spPr>
          <a:xfrm>
            <a:off x="2015100" y="1131204"/>
            <a:ext cx="8161801" cy="5590274"/>
          </a:xfrm>
          <a:prstGeom prst="rect">
            <a:avLst/>
          </a:prstGeom>
        </p:spPr>
      </p:pic>
      <p:pic>
        <p:nvPicPr>
          <p:cNvPr id="12" name="Рисунок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18546" y="4875963"/>
            <a:ext cx="2528103" cy="1845515"/>
          </a:xfrm>
          <a:prstGeom prst="rect">
            <a:avLst/>
          </a:prstGeom>
        </p:spPr>
      </p:pic>
    </p:spTree>
    <p:extLst>
      <p:ext uri="{BB962C8B-B14F-4D97-AF65-F5344CB8AC3E}">
        <p14:creationId xmlns:p14="http://schemas.microsoft.com/office/powerpoint/2010/main" val="387120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5" y="481752"/>
            <a:ext cx="7725544"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ru-RU" sz="3200" dirty="0">
                <a:solidFill>
                  <a:schemeClr val="accent1">
                    <a:lumMod val="75000"/>
                  </a:schemeClr>
                </a:solidFill>
                <a:latin typeface="Arial" panose="020B0604020202020204" pitchFamily="34" charset="0"/>
                <a:cs typeface="Arial" panose="020B0604020202020204" pitchFamily="34" charset="0"/>
              </a:rPr>
              <a:t>Самобалансирующиеся деревья</a:t>
            </a: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 name="Номер слайда 1"/>
          <p:cNvSpPr>
            <a:spLocks noGrp="1"/>
          </p:cNvSpPr>
          <p:nvPr>
            <p:ph type="sldNum" sz="quarter" idx="12"/>
          </p:nvPr>
        </p:nvSpPr>
        <p:spPr>
          <a:xfrm>
            <a:off x="10513589" y="6356353"/>
            <a:ext cx="1187570" cy="365125"/>
          </a:xfrm>
        </p:spPr>
        <p:txBody>
          <a:bodyPr/>
          <a:lstStyle/>
          <a:p>
            <a:fld id="{9DD0990C-240E-4F6D-96E9-50DBAF192F56}" type="slidenum">
              <a:rPr lang="ru-RU" smtClean="0">
                <a:latin typeface="Arial" panose="020B0604020202020204" pitchFamily="34" charset="0"/>
                <a:cs typeface="Arial" panose="020B0604020202020204" pitchFamily="34" charset="0"/>
              </a:rPr>
              <a:t>11</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p:sp>
        <p:nvSpPr>
          <p:cNvPr id="11" name="Заголовок 2"/>
          <p:cNvSpPr txBox="1">
            <a:spLocks/>
          </p:cNvSpPr>
          <p:nvPr/>
        </p:nvSpPr>
        <p:spPr>
          <a:xfrm>
            <a:off x="829651" y="1094925"/>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ru-RU" sz="2400" dirty="0">
                <a:solidFill>
                  <a:schemeClr val="accent1">
                    <a:lumMod val="75000"/>
                  </a:schemeClr>
                </a:solidFill>
                <a:latin typeface="Arial" panose="020B0604020202020204" pitchFamily="34" charset="0"/>
                <a:cs typeface="Arial" panose="020B0604020202020204" pitchFamily="34" charset="0"/>
              </a:rPr>
              <a:t>Идея</a:t>
            </a:r>
          </a:p>
        </p:txBody>
      </p:sp>
      <p:sp>
        <p:nvSpPr>
          <p:cNvPr id="10" name="TextBox 9"/>
          <p:cNvSpPr txBox="1"/>
          <p:nvPr/>
        </p:nvSpPr>
        <p:spPr>
          <a:xfrm>
            <a:off x="828672" y="1401204"/>
            <a:ext cx="9972678" cy="2031325"/>
          </a:xfrm>
          <a:prstGeom prst="rect">
            <a:avLst/>
          </a:prstGeom>
          <a:noFill/>
        </p:spPr>
        <p:txBody>
          <a:bodyPr wrap="square" rtlCol="0">
            <a:spAutoFit/>
          </a:bodyPr>
          <a:lstStyle/>
          <a:p>
            <a:pPr>
              <a:lnSpc>
                <a:spcPct val="150000"/>
              </a:lnSpc>
            </a:pPr>
            <a:r>
              <a:rPr lang="ru-RU" sz="1400" dirty="0">
                <a:latin typeface="Arial" panose="020B0604020202020204" pitchFamily="34" charset="0"/>
                <a:cs typeface="Arial" panose="020B0604020202020204" pitchFamily="34" charset="0"/>
              </a:rPr>
              <a:t>Деревья это замечательная структура, и в среднем работает очень быстро. Однако, важно помнить, что асимптотическая сложность каждой из вышеописанных операций равна по сути </a:t>
            </a:r>
            <a:r>
              <a:rPr lang="en-US" sz="1400" dirty="0">
                <a:latin typeface="Arial" panose="020B0604020202020204" pitchFamily="34" charset="0"/>
                <a:cs typeface="Arial" panose="020B0604020202020204" pitchFamily="34" charset="0"/>
              </a:rPr>
              <a:t>O(h)</a:t>
            </a:r>
            <a:r>
              <a:rPr lang="ru-RU" sz="1400" dirty="0">
                <a:latin typeface="Arial" panose="020B0604020202020204" pitchFamily="34" charset="0"/>
                <a:cs typeface="Arial" panose="020B0604020202020204" pitchFamily="34" charset="0"/>
              </a:rPr>
              <a:t>, где </a:t>
            </a:r>
            <a:r>
              <a:rPr lang="en-US" sz="1400" dirty="0">
                <a:latin typeface="Arial" panose="020B0604020202020204" pitchFamily="34" charset="0"/>
                <a:cs typeface="Arial" panose="020B0604020202020204" pitchFamily="34" charset="0"/>
              </a:rPr>
              <a:t>h </a:t>
            </a:r>
            <a:r>
              <a:rPr lang="ru-RU" sz="1400" dirty="0">
                <a:latin typeface="Arial" panose="020B0604020202020204" pitchFamily="34" charset="0"/>
                <a:cs typeface="Arial" panose="020B0604020202020204" pitchFamily="34" charset="0"/>
              </a:rPr>
              <a:t>это высота нашего дерева.</a:t>
            </a:r>
            <a:r>
              <a:rPr lang="en-US" sz="1400" dirty="0">
                <a:latin typeface="Arial" panose="020B0604020202020204" pitchFamily="34" charset="0"/>
                <a:cs typeface="Arial" panose="020B0604020202020204" pitchFamily="34" charset="0"/>
              </a:rPr>
              <a:t> </a:t>
            </a:r>
            <a:r>
              <a:rPr lang="ru-RU" sz="1400" dirty="0">
                <a:latin typeface="Arial" panose="020B0604020202020204" pitchFamily="34" charset="0"/>
                <a:cs typeface="Arial" panose="020B0604020202020204" pitchFamily="34" charset="0"/>
              </a:rPr>
              <a:t>И учитывая эту особенность, мы понимаем что в худшем случае, когда дерево будет строиться оно может построится так, что высота итогового дерева будет равна количеству добавляемых в него элементов, что как раз и составляет худший вариант работы с деревом. А когда это может произойти? Когда массив данных на основании которых создается дерево был отсортирован.</a:t>
            </a:r>
            <a:endParaRPr lang="en-US" sz="1400" dirty="0">
              <a:latin typeface="Arial" panose="020B0604020202020204" pitchFamily="34" charset="0"/>
              <a:cs typeface="Arial" panose="020B0604020202020204" pitchFamily="34" charset="0"/>
            </a:endParaRPr>
          </a:p>
        </p:txBody>
      </p:sp>
      <p:pic>
        <p:nvPicPr>
          <p:cNvPr id="3" name="Рисунок 2"/>
          <p:cNvPicPr>
            <a:picLocks noChangeAspect="1"/>
          </p:cNvPicPr>
          <p:nvPr/>
        </p:nvPicPr>
        <p:blipFill>
          <a:blip r:embed="rId4"/>
          <a:stretch>
            <a:fillRect/>
          </a:stretch>
        </p:blipFill>
        <p:spPr>
          <a:xfrm>
            <a:off x="821105" y="3402545"/>
            <a:ext cx="2349000" cy="3042000"/>
          </a:xfrm>
          <a:prstGeom prst="rect">
            <a:avLst/>
          </a:prstGeom>
        </p:spPr>
      </p:pic>
      <p:pic>
        <p:nvPicPr>
          <p:cNvPr id="6" name="Рисунок 5"/>
          <p:cNvPicPr>
            <a:picLocks noChangeAspect="1"/>
          </p:cNvPicPr>
          <p:nvPr/>
        </p:nvPicPr>
        <p:blipFill>
          <a:blip r:embed="rId5"/>
          <a:stretch>
            <a:fillRect/>
          </a:stretch>
        </p:blipFill>
        <p:spPr>
          <a:xfrm>
            <a:off x="3385011" y="3402545"/>
            <a:ext cx="2430000" cy="3042000"/>
          </a:xfrm>
          <a:prstGeom prst="rect">
            <a:avLst/>
          </a:prstGeom>
        </p:spPr>
      </p:pic>
      <p:sp>
        <p:nvSpPr>
          <p:cNvPr id="12" name="TextBox 11"/>
          <p:cNvSpPr txBox="1"/>
          <p:nvPr/>
        </p:nvSpPr>
        <p:spPr>
          <a:xfrm>
            <a:off x="5815011" y="4040361"/>
            <a:ext cx="5177144" cy="1708160"/>
          </a:xfrm>
          <a:prstGeom prst="rect">
            <a:avLst/>
          </a:prstGeom>
          <a:noFill/>
        </p:spPr>
        <p:txBody>
          <a:bodyPr wrap="square" rtlCol="0">
            <a:spAutoFit/>
          </a:bodyPr>
          <a:lstStyle/>
          <a:p>
            <a:pPr>
              <a:lnSpc>
                <a:spcPct val="150000"/>
              </a:lnSpc>
            </a:pPr>
            <a:r>
              <a:rPr lang="ru-RU" sz="1400" dirty="0">
                <a:latin typeface="Arial" panose="020B0604020202020204" pitchFamily="34" charset="0"/>
                <a:cs typeface="Arial" panose="020B0604020202020204" pitchFamily="34" charset="0"/>
              </a:rPr>
              <a:t>Решается эта проблема при помощи создание таких структур, которые на основании своих правил работы в итоге всегда получаются сбалансированными, например</a:t>
            </a:r>
            <a:r>
              <a:rPr lang="en-US" sz="1400" dirty="0">
                <a:latin typeface="Arial" panose="020B0604020202020204" pitchFamily="34" charset="0"/>
                <a:cs typeface="Arial" panose="020B0604020202020204" pitchFamily="34" charset="0"/>
              </a:rPr>
              <a:t>:</a:t>
            </a:r>
          </a:p>
          <a:p>
            <a:pPr>
              <a:lnSpc>
                <a:spcPct val="150000"/>
              </a:lnSpc>
            </a:pPr>
            <a:r>
              <a:rPr lang="ru-RU" sz="1400" dirty="0">
                <a:latin typeface="Arial" panose="020B0604020202020204" pitchFamily="34" charset="0"/>
                <a:cs typeface="Arial" panose="020B0604020202020204" pitchFamily="34" charset="0"/>
              </a:rPr>
              <a:t>Красно черные деревья</a:t>
            </a:r>
          </a:p>
          <a:p>
            <a:pPr>
              <a:lnSpc>
                <a:spcPct val="150000"/>
              </a:lnSpc>
            </a:pPr>
            <a:r>
              <a:rPr lang="en-US" sz="1400" dirty="0">
                <a:latin typeface="Arial" panose="020B0604020202020204" pitchFamily="34" charset="0"/>
                <a:cs typeface="Arial" panose="020B0604020202020204" pitchFamily="34" charset="0"/>
              </a:rPr>
              <a:t>AVL </a:t>
            </a:r>
            <a:r>
              <a:rPr lang="ru-RU" sz="1400" dirty="0">
                <a:latin typeface="Arial" panose="020B0604020202020204" pitchFamily="34" charset="0"/>
                <a:cs typeface="Arial" panose="020B0604020202020204" pitchFamily="34" charset="0"/>
              </a:rPr>
              <a:t>деревья</a:t>
            </a:r>
            <a:endParaRPr lang="en-US" sz="1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211038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5" y="481752"/>
            <a:ext cx="7725544"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en-US" sz="3200" dirty="0">
                <a:solidFill>
                  <a:schemeClr val="accent1">
                    <a:lumMod val="75000"/>
                  </a:schemeClr>
                </a:solidFill>
                <a:latin typeface="Arial" panose="020B0604020202020204" pitchFamily="34" charset="0"/>
                <a:cs typeface="Arial" panose="020B0604020202020204" pitchFamily="34" charset="0"/>
              </a:rPr>
              <a:t>AVL-</a:t>
            </a:r>
            <a:r>
              <a:rPr lang="ru-RU" sz="3200" dirty="0">
                <a:solidFill>
                  <a:schemeClr val="accent1">
                    <a:lumMod val="75000"/>
                  </a:schemeClr>
                </a:solidFill>
                <a:latin typeface="Arial" panose="020B0604020202020204" pitchFamily="34" charset="0"/>
                <a:cs typeface="Arial" panose="020B0604020202020204" pitchFamily="34" charset="0"/>
              </a:rPr>
              <a:t>Дерево</a:t>
            </a: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 name="Номер слайда 1"/>
          <p:cNvSpPr>
            <a:spLocks noGrp="1"/>
          </p:cNvSpPr>
          <p:nvPr>
            <p:ph type="sldNum" sz="quarter" idx="12"/>
          </p:nvPr>
        </p:nvSpPr>
        <p:spPr>
          <a:xfrm>
            <a:off x="10513589" y="6356353"/>
            <a:ext cx="1187570" cy="365125"/>
          </a:xfrm>
        </p:spPr>
        <p:txBody>
          <a:bodyPr/>
          <a:lstStyle/>
          <a:p>
            <a:fld id="{9DD0990C-240E-4F6D-96E9-50DBAF192F56}" type="slidenum">
              <a:rPr lang="ru-RU" smtClean="0">
                <a:latin typeface="Arial" panose="020B0604020202020204" pitchFamily="34" charset="0"/>
                <a:cs typeface="Arial" panose="020B0604020202020204" pitchFamily="34" charset="0"/>
              </a:rPr>
              <a:t>12</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p:sp>
        <p:nvSpPr>
          <p:cNvPr id="11" name="Заголовок 2"/>
          <p:cNvSpPr txBox="1">
            <a:spLocks/>
          </p:cNvSpPr>
          <p:nvPr/>
        </p:nvSpPr>
        <p:spPr>
          <a:xfrm>
            <a:off x="829651" y="1094925"/>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ru-RU" sz="2400" dirty="0">
                <a:solidFill>
                  <a:schemeClr val="accent1">
                    <a:lumMod val="75000"/>
                  </a:schemeClr>
                </a:solidFill>
                <a:latin typeface="Arial" panose="020B0604020202020204" pitchFamily="34" charset="0"/>
                <a:cs typeface="Arial" panose="020B0604020202020204" pitchFamily="34" charset="0"/>
              </a:rPr>
              <a:t>Идея</a:t>
            </a:r>
          </a:p>
        </p:txBody>
      </p:sp>
      <p:sp>
        <p:nvSpPr>
          <p:cNvPr id="10" name="TextBox 9"/>
          <p:cNvSpPr txBox="1"/>
          <p:nvPr/>
        </p:nvSpPr>
        <p:spPr>
          <a:xfrm>
            <a:off x="828671" y="1401204"/>
            <a:ext cx="10619139" cy="1708160"/>
          </a:xfrm>
          <a:prstGeom prst="rect">
            <a:avLst/>
          </a:prstGeom>
          <a:noFill/>
        </p:spPr>
        <p:txBody>
          <a:bodyPr wrap="square" rtlCol="0">
            <a:spAutoFit/>
          </a:bodyPr>
          <a:lstStyle/>
          <a:p>
            <a:pPr>
              <a:lnSpc>
                <a:spcPct val="150000"/>
              </a:lnSpc>
            </a:pPr>
            <a:r>
              <a:rPr lang="ru-RU" sz="1400" dirty="0">
                <a:latin typeface="Arial" panose="020B0604020202020204" pitchFamily="34" charset="0"/>
                <a:cs typeface="Arial" panose="020B0604020202020204" pitchFamily="34" charset="0"/>
              </a:rPr>
              <a:t>АВЛ дерево является обычным двоичным деревом поиска, следовательно его правое поддерево всегда меньше значения корня, а правое поддерево всегда больше. При это, при построении дерева мы руководствуемся правилом балансировки или </a:t>
            </a:r>
            <a:r>
              <a:rPr lang="ru-RU" sz="1400" dirty="0" err="1">
                <a:latin typeface="Arial" panose="020B0604020202020204" pitchFamily="34" charset="0"/>
                <a:cs typeface="Arial" panose="020B0604020202020204" pitchFamily="34" charset="0"/>
              </a:rPr>
              <a:t>перебалансировки</a:t>
            </a:r>
            <a:r>
              <a:rPr lang="en-US" sz="1400" dirty="0">
                <a:latin typeface="Arial" panose="020B0604020202020204" pitchFamily="34" charset="0"/>
                <a:cs typeface="Arial" panose="020B0604020202020204" pitchFamily="34" charset="0"/>
              </a:rPr>
              <a:t>: </a:t>
            </a:r>
            <a:r>
              <a:rPr lang="ru-RU" sz="1400" dirty="0">
                <a:latin typeface="Arial" panose="020B0604020202020204" pitchFamily="34" charset="0"/>
                <a:cs typeface="Arial" panose="020B0604020202020204" pitchFamily="34" charset="0"/>
              </a:rPr>
              <a:t>для любого узла дерева высота его правого поддерева отличается от высоты левого поддерева не более чем на единицу. Является доказанным, что при соблюдении этого правила высота дерева логарифмически зависит от количества элементов добавляемых в дерево, т.е.</a:t>
            </a:r>
            <a:r>
              <a:rPr lang="en-US" sz="1400" dirty="0">
                <a:latin typeface="Arial" panose="020B0604020202020204" pitchFamily="34" charset="0"/>
                <a:cs typeface="Arial" panose="020B0604020202020204" pitchFamily="34" charset="0"/>
              </a:rPr>
              <a:t> h = O(log(n))</a:t>
            </a:r>
            <a:r>
              <a:rPr lang="ru-RU" sz="1400" dirty="0">
                <a:latin typeface="Arial" panose="020B0604020202020204" pitchFamily="34" charset="0"/>
                <a:cs typeface="Arial" panose="020B0604020202020204" pitchFamily="34" charset="0"/>
              </a:rPr>
              <a:t>.</a:t>
            </a:r>
            <a:endParaRPr lang="en-US" sz="1400" dirty="0">
              <a:latin typeface="Arial" panose="020B0604020202020204" pitchFamily="34" charset="0"/>
              <a:cs typeface="Arial" panose="020B0604020202020204" pitchFamily="34" charset="0"/>
            </a:endParaRPr>
          </a:p>
        </p:txBody>
      </p:sp>
      <p:sp>
        <p:nvSpPr>
          <p:cNvPr id="12" name="TextBox 11"/>
          <p:cNvSpPr txBox="1"/>
          <p:nvPr/>
        </p:nvSpPr>
        <p:spPr>
          <a:xfrm>
            <a:off x="3368693" y="3109364"/>
            <a:ext cx="8079118" cy="3323987"/>
          </a:xfrm>
          <a:prstGeom prst="rect">
            <a:avLst/>
          </a:prstGeom>
          <a:noFill/>
        </p:spPr>
        <p:txBody>
          <a:bodyPr wrap="square" rtlCol="0">
            <a:spAutoFit/>
          </a:bodyPr>
          <a:lstStyle/>
          <a:p>
            <a:pPr>
              <a:lnSpc>
                <a:spcPct val="150000"/>
              </a:lnSpc>
            </a:pPr>
            <a:r>
              <a:rPr lang="ru-RU" sz="1400" dirty="0">
                <a:latin typeface="Arial" panose="020B0604020202020204" pitchFamily="34" charset="0"/>
                <a:cs typeface="Arial" panose="020B0604020202020204" pitchFamily="34" charset="0"/>
              </a:rPr>
              <a:t>Узел </a:t>
            </a:r>
            <a:r>
              <a:rPr lang="en-US" sz="1400" dirty="0">
                <a:latin typeface="Arial" panose="020B0604020202020204" pitchFamily="34" charset="0"/>
                <a:cs typeface="Arial" panose="020B0604020202020204" pitchFamily="34" charset="0"/>
              </a:rPr>
              <a:t>AVL </a:t>
            </a:r>
            <a:r>
              <a:rPr lang="ru-RU" sz="1400" dirty="0">
                <a:latin typeface="Arial" panose="020B0604020202020204" pitchFamily="34" charset="0"/>
                <a:cs typeface="Arial" panose="020B0604020202020204" pitchFamily="34" charset="0"/>
              </a:rPr>
              <a:t>дерева, содержит</a:t>
            </a:r>
            <a:r>
              <a:rPr lang="en-US" sz="14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ru-RU" sz="1400" dirty="0">
                <a:latin typeface="Arial" panose="020B0604020202020204" pitchFamily="34" charset="0"/>
                <a:cs typeface="Arial" panose="020B0604020202020204" pitchFamily="34" charset="0"/>
              </a:rPr>
              <a:t>Ключ</a:t>
            </a:r>
          </a:p>
          <a:p>
            <a:pPr marL="285750" indent="-285750">
              <a:lnSpc>
                <a:spcPct val="150000"/>
              </a:lnSpc>
              <a:buFont typeface="Arial" panose="020B0604020202020204" pitchFamily="34" charset="0"/>
              <a:buChar char="•"/>
            </a:pPr>
            <a:r>
              <a:rPr lang="ru-RU" sz="1400" dirty="0">
                <a:latin typeface="Arial" panose="020B0604020202020204" pitchFamily="34" charset="0"/>
                <a:cs typeface="Arial" panose="020B0604020202020204" pitchFamily="34" charset="0"/>
              </a:rPr>
              <a:t>Высоту – от лепестков</a:t>
            </a:r>
          </a:p>
          <a:p>
            <a:pPr marL="285750" indent="-285750">
              <a:lnSpc>
                <a:spcPct val="150000"/>
              </a:lnSpc>
              <a:buFont typeface="Arial" panose="020B0604020202020204" pitchFamily="34" charset="0"/>
              <a:buChar char="•"/>
            </a:pPr>
            <a:r>
              <a:rPr lang="ru-RU" sz="1400" dirty="0">
                <a:latin typeface="Arial" panose="020B0604020202020204" pitchFamily="34" charset="0"/>
                <a:cs typeface="Arial" panose="020B0604020202020204" pitchFamily="34" charset="0"/>
              </a:rPr>
              <a:t>Левый потомок</a:t>
            </a:r>
          </a:p>
          <a:p>
            <a:pPr marL="285750" indent="-285750">
              <a:lnSpc>
                <a:spcPct val="150000"/>
              </a:lnSpc>
              <a:buFont typeface="Arial" panose="020B0604020202020204" pitchFamily="34" charset="0"/>
              <a:buChar char="•"/>
            </a:pPr>
            <a:r>
              <a:rPr lang="ru-RU" sz="1400" dirty="0">
                <a:latin typeface="Arial" panose="020B0604020202020204" pitchFamily="34" charset="0"/>
                <a:cs typeface="Arial" panose="020B0604020202020204" pitchFamily="34" charset="0"/>
              </a:rPr>
              <a:t>Правый потомок</a:t>
            </a:r>
          </a:p>
          <a:p>
            <a:pPr>
              <a:lnSpc>
                <a:spcPct val="150000"/>
              </a:lnSpc>
            </a:pPr>
            <a:r>
              <a:rPr lang="ru-RU" sz="1400" dirty="0">
                <a:latin typeface="Arial" panose="020B0604020202020204" pitchFamily="34" charset="0"/>
                <a:cs typeface="Arial" panose="020B0604020202020204" pitchFamily="34" charset="0"/>
              </a:rPr>
              <a:t>По поводу высоты, можно учесть важный момент, классически атрибут высоты содержит не высоту, а разницу, которая может быть -1,0,1, так как в остальных случаях вызывается </a:t>
            </a:r>
            <a:r>
              <a:rPr lang="ru-RU" sz="1400" dirty="0" err="1">
                <a:latin typeface="Arial" panose="020B0604020202020204" pitchFamily="34" charset="0"/>
                <a:cs typeface="Arial" panose="020B0604020202020204" pitchFamily="34" charset="0"/>
              </a:rPr>
              <a:t>перебалансировка</a:t>
            </a:r>
            <a:r>
              <a:rPr lang="ru-RU" sz="1400" dirty="0">
                <a:latin typeface="Arial" panose="020B0604020202020204" pitchFamily="34" charset="0"/>
                <a:cs typeface="Arial" panose="020B0604020202020204" pitchFamily="34" charset="0"/>
              </a:rPr>
              <a:t>, но из за логарифмической природы высоты, можно смело хранить само значение, но тогда придется всегда рассчитывать фактор </a:t>
            </a:r>
            <a:r>
              <a:rPr lang="ru-RU" sz="1400" dirty="0" err="1">
                <a:latin typeface="Arial" panose="020B0604020202020204" pitchFamily="34" charset="0"/>
                <a:cs typeface="Arial" panose="020B0604020202020204" pitchFamily="34" charset="0"/>
              </a:rPr>
              <a:t>перебалансировки</a:t>
            </a:r>
            <a:r>
              <a:rPr lang="ru-RU" sz="1400" dirty="0">
                <a:latin typeface="Arial" panose="020B0604020202020204" pitchFamily="34" charset="0"/>
                <a:cs typeface="Arial" panose="020B0604020202020204" pitchFamily="34" charset="0"/>
              </a:rPr>
              <a:t>, который будет разницей между высотами правого и левого поддерева.</a:t>
            </a:r>
            <a:endParaRPr lang="en-US" sz="1400" dirty="0">
              <a:latin typeface="Arial" panose="020B0604020202020204" pitchFamily="34" charset="0"/>
              <a:cs typeface="Arial" panose="020B0604020202020204" pitchFamily="34" charset="0"/>
            </a:endParaRPr>
          </a:p>
        </p:txBody>
      </p:sp>
      <p:pic>
        <p:nvPicPr>
          <p:cNvPr id="9" name="Рисунок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8672" y="3409995"/>
            <a:ext cx="2390775" cy="1724025"/>
          </a:xfrm>
          <a:prstGeom prst="rect">
            <a:avLst/>
          </a:prstGeom>
        </p:spPr>
      </p:pic>
      <p:pic>
        <p:nvPicPr>
          <p:cNvPr id="13" name="Рисунок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79482" y="2693968"/>
            <a:ext cx="3721677" cy="2105406"/>
          </a:xfrm>
          <a:prstGeom prst="rect">
            <a:avLst/>
          </a:prstGeom>
        </p:spPr>
      </p:pic>
    </p:spTree>
    <p:extLst>
      <p:ext uri="{BB962C8B-B14F-4D97-AF65-F5344CB8AC3E}">
        <p14:creationId xmlns:p14="http://schemas.microsoft.com/office/powerpoint/2010/main" val="35352738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5" y="481752"/>
            <a:ext cx="7725544"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en-US" sz="3200" dirty="0">
                <a:solidFill>
                  <a:schemeClr val="accent1">
                    <a:lumMod val="75000"/>
                  </a:schemeClr>
                </a:solidFill>
                <a:latin typeface="Arial" panose="020B0604020202020204" pitchFamily="34" charset="0"/>
                <a:cs typeface="Arial" panose="020B0604020202020204" pitchFamily="34" charset="0"/>
              </a:rPr>
              <a:t>AVL-</a:t>
            </a:r>
            <a:r>
              <a:rPr lang="ru-RU" sz="3200" dirty="0">
                <a:solidFill>
                  <a:schemeClr val="accent1">
                    <a:lumMod val="75000"/>
                  </a:schemeClr>
                </a:solidFill>
                <a:latin typeface="Arial" panose="020B0604020202020204" pitchFamily="34" charset="0"/>
                <a:cs typeface="Arial" panose="020B0604020202020204" pitchFamily="34" charset="0"/>
              </a:rPr>
              <a:t>Дерево</a:t>
            </a: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 name="Номер слайда 1"/>
          <p:cNvSpPr>
            <a:spLocks noGrp="1"/>
          </p:cNvSpPr>
          <p:nvPr>
            <p:ph type="sldNum" sz="quarter" idx="12"/>
          </p:nvPr>
        </p:nvSpPr>
        <p:spPr>
          <a:xfrm>
            <a:off x="10513589" y="6356353"/>
            <a:ext cx="1187570" cy="365125"/>
          </a:xfrm>
        </p:spPr>
        <p:txBody>
          <a:bodyPr/>
          <a:lstStyle/>
          <a:p>
            <a:fld id="{9DD0990C-240E-4F6D-96E9-50DBAF192F56}" type="slidenum">
              <a:rPr lang="ru-RU" smtClean="0">
                <a:latin typeface="Arial" panose="020B0604020202020204" pitchFamily="34" charset="0"/>
                <a:cs typeface="Arial" panose="020B0604020202020204" pitchFamily="34" charset="0"/>
              </a:rPr>
              <a:t>13</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p:sp>
        <p:nvSpPr>
          <p:cNvPr id="11" name="Заголовок 2"/>
          <p:cNvSpPr txBox="1">
            <a:spLocks/>
          </p:cNvSpPr>
          <p:nvPr/>
        </p:nvSpPr>
        <p:spPr>
          <a:xfrm>
            <a:off x="829651" y="1094925"/>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ru-RU" sz="2400" dirty="0">
                <a:solidFill>
                  <a:schemeClr val="accent1">
                    <a:lumMod val="75000"/>
                  </a:schemeClr>
                </a:solidFill>
                <a:latin typeface="Arial" panose="020B0604020202020204" pitchFamily="34" charset="0"/>
                <a:cs typeface="Arial" panose="020B0604020202020204" pitchFamily="34" charset="0"/>
              </a:rPr>
              <a:t>Балансировка</a:t>
            </a:r>
          </a:p>
        </p:txBody>
      </p:sp>
      <p:sp>
        <p:nvSpPr>
          <p:cNvPr id="10" name="TextBox 9"/>
          <p:cNvSpPr txBox="1"/>
          <p:nvPr/>
        </p:nvSpPr>
        <p:spPr>
          <a:xfrm>
            <a:off x="939510" y="1767007"/>
            <a:ext cx="9972678" cy="4293483"/>
          </a:xfrm>
          <a:prstGeom prst="rect">
            <a:avLst/>
          </a:prstGeom>
          <a:noFill/>
        </p:spPr>
        <p:txBody>
          <a:bodyPr wrap="square" rtlCol="0">
            <a:spAutoFit/>
          </a:bodyPr>
          <a:lstStyle/>
          <a:p>
            <a:pPr>
              <a:lnSpc>
                <a:spcPct val="150000"/>
              </a:lnSpc>
            </a:pPr>
            <a:r>
              <a:rPr lang="ru-RU" sz="1400" dirty="0">
                <a:latin typeface="Arial" panose="020B0604020202020204" pitchFamily="34" charset="0"/>
                <a:cs typeface="Arial" panose="020B0604020202020204" pitchFamily="34" charset="0"/>
              </a:rPr>
              <a:t>Операция вставки и удаления вызываются практически так же, как у обычного двоичного дерева. Разница только в том, что для каждой вставки и каждого удаления требуется последним действием вызывать операцию </a:t>
            </a:r>
            <a:r>
              <a:rPr lang="ru-RU" sz="1400" dirty="0" err="1">
                <a:latin typeface="Arial" panose="020B0604020202020204" pitchFamily="34" charset="0"/>
                <a:cs typeface="Arial" panose="020B0604020202020204" pitchFamily="34" charset="0"/>
              </a:rPr>
              <a:t>перебалансировки</a:t>
            </a:r>
            <a:r>
              <a:rPr lang="ru-RU" sz="1400" dirty="0">
                <a:latin typeface="Arial" panose="020B0604020202020204" pitchFamily="34" charset="0"/>
                <a:cs typeface="Arial" panose="020B0604020202020204" pitchFamily="34" charset="0"/>
              </a:rPr>
              <a:t>, каждый раз проверяя от низа к верху необходимость </a:t>
            </a:r>
            <a:r>
              <a:rPr lang="ru-RU" sz="1400" dirty="0" err="1">
                <a:latin typeface="Arial" panose="020B0604020202020204" pitchFamily="34" charset="0"/>
                <a:cs typeface="Arial" panose="020B0604020202020204" pitchFamily="34" charset="0"/>
              </a:rPr>
              <a:t>ребалансировать</a:t>
            </a:r>
            <a:r>
              <a:rPr lang="ru-RU" sz="1400" dirty="0">
                <a:latin typeface="Arial" panose="020B0604020202020204" pitchFamily="34" charset="0"/>
                <a:cs typeface="Arial" panose="020B0604020202020204" pitchFamily="34" charset="0"/>
              </a:rPr>
              <a:t> дерево в текущем узле.</a:t>
            </a:r>
          </a:p>
          <a:p>
            <a:pPr>
              <a:lnSpc>
                <a:spcPct val="150000"/>
              </a:lnSpc>
            </a:pPr>
            <a:r>
              <a:rPr lang="ru-RU" sz="1400" dirty="0">
                <a:latin typeface="Arial" panose="020B0604020202020204" pitchFamily="34" charset="0"/>
                <a:cs typeface="Arial" panose="020B0604020202020204" pitchFamily="34" charset="0"/>
              </a:rPr>
              <a:t>Операция балансировки вызывается тогда, когда фактор балансировки становится равным 2 или -2, т.е. тогда, когда разница между правым и левым поддеревьями является больше чем заложено в правиле. В этом случае требуется выполнить операцию поворота дерева, которая переориентирует узлы так, что они изменяют свое положение решая проблему дисбаланса.</a:t>
            </a:r>
          </a:p>
          <a:p>
            <a:pPr>
              <a:lnSpc>
                <a:spcPct val="150000"/>
              </a:lnSpc>
            </a:pPr>
            <a:r>
              <a:rPr lang="ru-RU" sz="1400" dirty="0">
                <a:latin typeface="Arial" panose="020B0604020202020204" pitchFamily="34" charset="0"/>
                <a:cs typeface="Arial" panose="020B0604020202020204" pitchFamily="34" charset="0"/>
              </a:rPr>
              <a:t>Выделяют 4 основных поворота для </a:t>
            </a:r>
            <a:r>
              <a:rPr lang="en-US" sz="1400" dirty="0">
                <a:latin typeface="Arial" panose="020B0604020202020204" pitchFamily="34" charset="0"/>
                <a:cs typeface="Arial" panose="020B0604020202020204" pitchFamily="34" charset="0"/>
              </a:rPr>
              <a:t>AVL </a:t>
            </a:r>
            <a:r>
              <a:rPr lang="ru-RU" sz="1400" dirty="0">
                <a:latin typeface="Arial" panose="020B0604020202020204" pitchFamily="34" charset="0"/>
                <a:cs typeface="Arial" panose="020B0604020202020204" pitchFamily="34" charset="0"/>
              </a:rPr>
              <a:t>дерева</a:t>
            </a:r>
            <a:r>
              <a:rPr lang="en-US" sz="14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ru-RU" sz="1400" dirty="0">
                <a:latin typeface="Arial" panose="020B0604020202020204" pitchFamily="34" charset="0"/>
                <a:cs typeface="Arial" panose="020B0604020202020204" pitchFamily="34" charset="0"/>
              </a:rPr>
              <a:t>Простой</a:t>
            </a:r>
            <a:r>
              <a:rPr lang="en-US" sz="1400" dirty="0">
                <a:latin typeface="Arial" panose="020B0604020202020204" pitchFamily="34" charset="0"/>
                <a:cs typeface="Arial" panose="020B0604020202020204" pitchFamily="34" charset="0"/>
              </a:rPr>
              <a:t>/</a:t>
            </a:r>
            <a:r>
              <a:rPr lang="ru-RU" sz="1400" dirty="0">
                <a:latin typeface="Arial" panose="020B0604020202020204" pitchFamily="34" charset="0"/>
                <a:cs typeface="Arial" panose="020B0604020202020204" pitchFamily="34" charset="0"/>
              </a:rPr>
              <a:t>малый левый поворот</a:t>
            </a:r>
          </a:p>
          <a:p>
            <a:pPr marL="285750" indent="-285750">
              <a:lnSpc>
                <a:spcPct val="150000"/>
              </a:lnSpc>
              <a:buFont typeface="Arial" panose="020B0604020202020204" pitchFamily="34" charset="0"/>
              <a:buChar char="•"/>
            </a:pPr>
            <a:r>
              <a:rPr lang="ru-RU" sz="1400" dirty="0">
                <a:latin typeface="Arial" panose="020B0604020202020204" pitchFamily="34" charset="0"/>
                <a:cs typeface="Arial" panose="020B0604020202020204" pitchFamily="34" charset="0"/>
              </a:rPr>
              <a:t>Простой</a:t>
            </a:r>
            <a:r>
              <a:rPr lang="en-US" sz="1400" dirty="0">
                <a:latin typeface="Arial" panose="020B0604020202020204" pitchFamily="34" charset="0"/>
                <a:cs typeface="Arial" panose="020B0604020202020204" pitchFamily="34" charset="0"/>
              </a:rPr>
              <a:t>/</a:t>
            </a:r>
            <a:r>
              <a:rPr lang="ru-RU" sz="1400" dirty="0">
                <a:latin typeface="Arial" panose="020B0604020202020204" pitchFamily="34" charset="0"/>
                <a:cs typeface="Arial" panose="020B0604020202020204" pitchFamily="34" charset="0"/>
              </a:rPr>
              <a:t>малый правый поворот</a:t>
            </a:r>
            <a:endParaRPr lang="en-US" sz="14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ru-RU" sz="1400" dirty="0">
                <a:latin typeface="Arial" panose="020B0604020202020204" pitchFamily="34" charset="0"/>
                <a:cs typeface="Arial" panose="020B0604020202020204" pitchFamily="34" charset="0"/>
              </a:rPr>
              <a:t>Сложный</a:t>
            </a:r>
            <a:r>
              <a:rPr lang="en-US" sz="1400" dirty="0">
                <a:latin typeface="Arial" panose="020B0604020202020204" pitchFamily="34" charset="0"/>
                <a:cs typeface="Arial" panose="020B0604020202020204" pitchFamily="34" charset="0"/>
              </a:rPr>
              <a:t>/</a:t>
            </a:r>
            <a:r>
              <a:rPr lang="ru-RU" sz="1400" dirty="0">
                <a:latin typeface="Arial" panose="020B0604020202020204" pitchFamily="34" charset="0"/>
                <a:cs typeface="Arial" panose="020B0604020202020204" pitchFamily="34" charset="0"/>
              </a:rPr>
              <a:t>большой левый поворот – это два последовательных поворота, сначала правый потом левый.</a:t>
            </a:r>
          </a:p>
          <a:p>
            <a:pPr marL="285750" indent="-285750">
              <a:lnSpc>
                <a:spcPct val="150000"/>
              </a:lnSpc>
              <a:buFont typeface="Arial" panose="020B0604020202020204" pitchFamily="34" charset="0"/>
              <a:buChar char="•"/>
            </a:pPr>
            <a:r>
              <a:rPr lang="ru-RU" sz="1400" dirty="0">
                <a:latin typeface="Arial" panose="020B0604020202020204" pitchFamily="34" charset="0"/>
                <a:cs typeface="Arial" panose="020B0604020202020204" pitchFamily="34" charset="0"/>
              </a:rPr>
              <a:t>Сложный</a:t>
            </a:r>
            <a:r>
              <a:rPr lang="en-US" sz="1400" dirty="0">
                <a:latin typeface="Arial" panose="020B0604020202020204" pitchFamily="34" charset="0"/>
                <a:cs typeface="Arial" panose="020B0604020202020204" pitchFamily="34" charset="0"/>
              </a:rPr>
              <a:t>/</a:t>
            </a:r>
            <a:r>
              <a:rPr lang="ru-RU" sz="1400" dirty="0">
                <a:latin typeface="Arial" panose="020B0604020202020204" pitchFamily="34" charset="0"/>
                <a:cs typeface="Arial" panose="020B0604020202020204" pitchFamily="34" charset="0"/>
              </a:rPr>
              <a:t>большой правый поворот – это два последовательных поворота, сначала левый потом правый.</a:t>
            </a:r>
            <a:endParaRPr lang="en-US" sz="1400" dirty="0">
              <a:latin typeface="Arial" panose="020B0604020202020204" pitchFamily="34" charset="0"/>
              <a:cs typeface="Arial" panose="020B0604020202020204" pitchFamily="34" charset="0"/>
            </a:endParaRPr>
          </a:p>
          <a:p>
            <a:pPr>
              <a:lnSpc>
                <a:spcPct val="150000"/>
              </a:lnSpc>
            </a:pPr>
            <a:r>
              <a:rPr lang="ru-RU" sz="1400" dirty="0">
                <a:latin typeface="Arial" panose="020B0604020202020204" pitchFamily="34" charset="0"/>
                <a:cs typeface="Arial" panose="020B0604020202020204" pitchFamily="34" charset="0"/>
              </a:rPr>
              <a:t>Все повороты выполняются относительно какого либо узла.</a:t>
            </a:r>
            <a:endParaRPr lang="en-US" sz="1400" dirty="0">
              <a:latin typeface="Arial" panose="020B0604020202020204" pitchFamily="34" charset="0"/>
              <a:cs typeface="Arial" panose="020B0604020202020204" pitchFamily="34" charset="0"/>
            </a:endParaRPr>
          </a:p>
        </p:txBody>
      </p:sp>
      <p:pic>
        <p:nvPicPr>
          <p:cNvPr id="3" name="Рисунок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58880" y="6163"/>
            <a:ext cx="3905685" cy="1662706"/>
          </a:xfrm>
          <a:prstGeom prst="rect">
            <a:avLst/>
          </a:prstGeom>
        </p:spPr>
      </p:pic>
    </p:spTree>
    <p:extLst>
      <p:ext uri="{BB962C8B-B14F-4D97-AF65-F5344CB8AC3E}">
        <p14:creationId xmlns:p14="http://schemas.microsoft.com/office/powerpoint/2010/main" val="2095950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5" y="481752"/>
            <a:ext cx="7725544"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ru-RU" sz="3200" dirty="0">
                <a:solidFill>
                  <a:schemeClr val="accent1">
                    <a:lumMod val="75000"/>
                  </a:schemeClr>
                </a:solidFill>
                <a:latin typeface="Arial" panose="020B0604020202020204" pitchFamily="34" charset="0"/>
                <a:cs typeface="Arial" panose="020B0604020202020204" pitchFamily="34" charset="0"/>
              </a:rPr>
              <a:t>Случайный опрос</a:t>
            </a: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 name="Номер слайда 1"/>
          <p:cNvSpPr>
            <a:spLocks noGrp="1"/>
          </p:cNvSpPr>
          <p:nvPr>
            <p:ph type="sldNum" sz="quarter" idx="12"/>
          </p:nvPr>
        </p:nvSpPr>
        <p:spPr>
          <a:xfrm>
            <a:off x="10513589" y="6356353"/>
            <a:ext cx="1187570" cy="365125"/>
          </a:xfrm>
        </p:spPr>
        <p:txBody>
          <a:bodyPr/>
          <a:lstStyle/>
          <a:p>
            <a:fld id="{9DD0990C-240E-4F6D-96E9-50DBAF192F56}" type="slidenum">
              <a:rPr lang="ru-RU" smtClean="0">
                <a:latin typeface="Arial" panose="020B0604020202020204" pitchFamily="34" charset="0"/>
                <a:cs typeface="Arial" panose="020B0604020202020204" pitchFamily="34" charset="0"/>
              </a:rPr>
              <a:t>14</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p:sp>
        <p:nvSpPr>
          <p:cNvPr id="11" name="Заголовок 2"/>
          <p:cNvSpPr txBox="1">
            <a:spLocks/>
          </p:cNvSpPr>
          <p:nvPr/>
        </p:nvSpPr>
        <p:spPr>
          <a:xfrm>
            <a:off x="829651" y="1094925"/>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400" dirty="0">
                <a:solidFill>
                  <a:schemeClr val="accent1">
                    <a:lumMod val="75000"/>
                  </a:schemeClr>
                </a:solidFill>
                <a:latin typeface="Arial" panose="020B0604020202020204" pitchFamily="34" charset="0"/>
                <a:cs typeface="Arial" panose="020B0604020202020204" pitchFamily="34" charset="0"/>
              </a:rPr>
              <a:t>SURVEY.MUCTR.RU</a:t>
            </a:r>
            <a:endParaRPr lang="ru-RU" sz="2400" dirty="0">
              <a:solidFill>
                <a:schemeClr val="accent1">
                  <a:lumMod val="75000"/>
                </a:schemeClr>
              </a:solidFill>
              <a:latin typeface="Arial" panose="020B0604020202020204" pitchFamily="34" charset="0"/>
              <a:cs typeface="Arial" panose="020B0604020202020204" pitchFamily="34" charset="0"/>
            </a:endParaRPr>
          </a:p>
        </p:txBody>
      </p:sp>
      <p:pic>
        <p:nvPicPr>
          <p:cNvPr id="9" name="Рисунок 8">
            <a:extLst>
              <a:ext uri="{FF2B5EF4-FFF2-40B4-BE49-F238E27FC236}">
                <a16:creationId xmlns:a16="http://schemas.microsoft.com/office/drawing/2014/main" id="{E4E3D4EC-8E8C-4461-BA6F-243CBC9AEFB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52915" y="1635308"/>
            <a:ext cx="5086170" cy="5086170"/>
          </a:xfrm>
          <a:prstGeom prst="rect">
            <a:avLst/>
          </a:prstGeom>
        </p:spPr>
      </p:pic>
    </p:spTree>
    <p:extLst>
      <p:ext uri="{BB962C8B-B14F-4D97-AF65-F5344CB8AC3E}">
        <p14:creationId xmlns:p14="http://schemas.microsoft.com/office/powerpoint/2010/main" val="39280326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5" y="481752"/>
            <a:ext cx="7725544"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en-US" sz="3200" dirty="0">
                <a:solidFill>
                  <a:schemeClr val="accent1">
                    <a:lumMod val="75000"/>
                  </a:schemeClr>
                </a:solidFill>
                <a:latin typeface="Arial" panose="020B0604020202020204" pitchFamily="34" charset="0"/>
                <a:cs typeface="Arial" panose="020B0604020202020204" pitchFamily="34" charset="0"/>
              </a:rPr>
              <a:t>AVL-</a:t>
            </a:r>
            <a:r>
              <a:rPr lang="ru-RU" sz="3200" dirty="0">
                <a:solidFill>
                  <a:schemeClr val="accent1">
                    <a:lumMod val="75000"/>
                  </a:schemeClr>
                </a:solidFill>
                <a:latin typeface="Arial" panose="020B0604020202020204" pitchFamily="34" charset="0"/>
                <a:cs typeface="Arial" panose="020B0604020202020204" pitchFamily="34" charset="0"/>
              </a:rPr>
              <a:t>Дерево</a:t>
            </a: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 name="Номер слайда 1"/>
          <p:cNvSpPr>
            <a:spLocks noGrp="1"/>
          </p:cNvSpPr>
          <p:nvPr>
            <p:ph type="sldNum" sz="quarter" idx="12"/>
          </p:nvPr>
        </p:nvSpPr>
        <p:spPr>
          <a:xfrm>
            <a:off x="10513589" y="6356353"/>
            <a:ext cx="1187570" cy="365125"/>
          </a:xfrm>
        </p:spPr>
        <p:txBody>
          <a:bodyPr/>
          <a:lstStyle/>
          <a:p>
            <a:fld id="{9DD0990C-240E-4F6D-96E9-50DBAF192F56}" type="slidenum">
              <a:rPr lang="ru-RU" smtClean="0">
                <a:latin typeface="Arial" panose="020B0604020202020204" pitchFamily="34" charset="0"/>
                <a:cs typeface="Arial" panose="020B0604020202020204" pitchFamily="34" charset="0"/>
              </a:rPr>
              <a:t>15</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p:sp>
        <p:nvSpPr>
          <p:cNvPr id="11" name="Заголовок 2"/>
          <p:cNvSpPr txBox="1">
            <a:spLocks/>
          </p:cNvSpPr>
          <p:nvPr/>
        </p:nvSpPr>
        <p:spPr>
          <a:xfrm>
            <a:off x="829651" y="1094925"/>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ru-RU" sz="2400" dirty="0">
                <a:solidFill>
                  <a:schemeClr val="accent1">
                    <a:lumMod val="75000"/>
                  </a:schemeClr>
                </a:solidFill>
                <a:latin typeface="Arial" panose="020B0604020202020204" pitchFamily="34" charset="0"/>
                <a:cs typeface="Arial" panose="020B0604020202020204" pitchFamily="34" charset="0"/>
              </a:rPr>
              <a:t>Малый левый поворот</a:t>
            </a:r>
          </a:p>
        </p:txBody>
      </p:sp>
      <p:sp>
        <p:nvSpPr>
          <p:cNvPr id="10" name="TextBox 9"/>
          <p:cNvSpPr txBox="1"/>
          <p:nvPr/>
        </p:nvSpPr>
        <p:spPr>
          <a:xfrm>
            <a:off x="828672" y="1401204"/>
            <a:ext cx="9972678" cy="1021883"/>
          </a:xfrm>
          <a:prstGeom prst="rect">
            <a:avLst/>
          </a:prstGeom>
          <a:noFill/>
        </p:spPr>
        <p:txBody>
          <a:bodyPr wrap="square" rtlCol="0">
            <a:spAutoFit/>
          </a:bodyPr>
          <a:lstStyle/>
          <a:p>
            <a:pPr>
              <a:lnSpc>
                <a:spcPct val="150000"/>
              </a:lnSpc>
            </a:pPr>
            <a:r>
              <a:rPr lang="ru-RU" sz="1400" dirty="0">
                <a:latin typeface="Arial" panose="020B0604020202020204" pitchFamily="34" charset="0"/>
                <a:cs typeface="Arial" panose="020B0604020202020204" pitchFamily="34" charset="0"/>
              </a:rPr>
              <a:t>Малый левый поворот, это операция балансировки которая является зеркальным отражением малого правого поворота, и предполагает смену верхнего узла на его левого потомка, так, что бы он сам стал правым потомком замещающего узла. </a:t>
            </a:r>
            <a:endParaRPr lang="en-US" sz="1400" dirty="0">
              <a:latin typeface="Arial" panose="020B0604020202020204" pitchFamily="34" charset="0"/>
              <a:cs typeface="Arial" panose="020B0604020202020204" pitchFamily="34" charset="0"/>
            </a:endParaRPr>
          </a:p>
        </p:txBody>
      </p:sp>
      <p:pic>
        <p:nvPicPr>
          <p:cNvPr id="6" name="Рисунок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8238" y="2423087"/>
            <a:ext cx="9915525" cy="4238625"/>
          </a:xfrm>
          <a:prstGeom prst="rect">
            <a:avLst/>
          </a:prstGeom>
        </p:spPr>
      </p:pic>
    </p:spTree>
    <p:extLst>
      <p:ext uri="{BB962C8B-B14F-4D97-AF65-F5344CB8AC3E}">
        <p14:creationId xmlns:p14="http://schemas.microsoft.com/office/powerpoint/2010/main" val="35996947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5" y="481752"/>
            <a:ext cx="7725544"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en-US" sz="3200" dirty="0">
                <a:solidFill>
                  <a:schemeClr val="accent1">
                    <a:lumMod val="75000"/>
                  </a:schemeClr>
                </a:solidFill>
                <a:latin typeface="Arial" panose="020B0604020202020204" pitchFamily="34" charset="0"/>
                <a:cs typeface="Arial" panose="020B0604020202020204" pitchFamily="34" charset="0"/>
              </a:rPr>
              <a:t>AVL-</a:t>
            </a:r>
            <a:r>
              <a:rPr lang="ru-RU" sz="3200" dirty="0">
                <a:solidFill>
                  <a:schemeClr val="accent1">
                    <a:lumMod val="75000"/>
                  </a:schemeClr>
                </a:solidFill>
                <a:latin typeface="Arial" panose="020B0604020202020204" pitchFamily="34" charset="0"/>
                <a:cs typeface="Arial" panose="020B0604020202020204" pitchFamily="34" charset="0"/>
              </a:rPr>
              <a:t>Дерево</a:t>
            </a: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 name="Номер слайда 1"/>
          <p:cNvSpPr>
            <a:spLocks noGrp="1"/>
          </p:cNvSpPr>
          <p:nvPr>
            <p:ph type="sldNum" sz="quarter" idx="12"/>
          </p:nvPr>
        </p:nvSpPr>
        <p:spPr>
          <a:xfrm>
            <a:off x="10513589" y="6356353"/>
            <a:ext cx="1187570" cy="365125"/>
          </a:xfrm>
        </p:spPr>
        <p:txBody>
          <a:bodyPr/>
          <a:lstStyle/>
          <a:p>
            <a:fld id="{9DD0990C-240E-4F6D-96E9-50DBAF192F56}" type="slidenum">
              <a:rPr lang="ru-RU" smtClean="0">
                <a:latin typeface="Arial" panose="020B0604020202020204" pitchFamily="34" charset="0"/>
                <a:cs typeface="Arial" panose="020B0604020202020204" pitchFamily="34" charset="0"/>
              </a:rPr>
              <a:t>16</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p:sp>
        <p:nvSpPr>
          <p:cNvPr id="11" name="Заголовок 2"/>
          <p:cNvSpPr txBox="1">
            <a:spLocks/>
          </p:cNvSpPr>
          <p:nvPr/>
        </p:nvSpPr>
        <p:spPr>
          <a:xfrm>
            <a:off x="829651" y="1094925"/>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ru-RU" sz="2400" dirty="0">
                <a:solidFill>
                  <a:schemeClr val="accent1">
                    <a:lumMod val="75000"/>
                  </a:schemeClr>
                </a:solidFill>
                <a:latin typeface="Arial" panose="020B0604020202020204" pitchFamily="34" charset="0"/>
                <a:cs typeface="Arial" panose="020B0604020202020204" pitchFamily="34" charset="0"/>
              </a:rPr>
              <a:t>Малый правый поворот</a:t>
            </a:r>
          </a:p>
        </p:txBody>
      </p:sp>
      <p:pic>
        <p:nvPicPr>
          <p:cNvPr id="6" name="Рисунок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8238" y="1309688"/>
            <a:ext cx="9915525" cy="4238625"/>
          </a:xfrm>
          <a:prstGeom prst="rect">
            <a:avLst/>
          </a:prstGeom>
        </p:spPr>
      </p:pic>
    </p:spTree>
    <p:extLst>
      <p:ext uri="{BB962C8B-B14F-4D97-AF65-F5344CB8AC3E}">
        <p14:creationId xmlns:p14="http://schemas.microsoft.com/office/powerpoint/2010/main" val="23618482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5" y="481752"/>
            <a:ext cx="7725544"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en-US" sz="3200" dirty="0">
                <a:solidFill>
                  <a:schemeClr val="accent1">
                    <a:lumMod val="75000"/>
                  </a:schemeClr>
                </a:solidFill>
                <a:latin typeface="Arial" panose="020B0604020202020204" pitchFamily="34" charset="0"/>
                <a:cs typeface="Arial" panose="020B0604020202020204" pitchFamily="34" charset="0"/>
              </a:rPr>
              <a:t>AVL-</a:t>
            </a:r>
            <a:r>
              <a:rPr lang="ru-RU" sz="3200" dirty="0">
                <a:solidFill>
                  <a:schemeClr val="accent1">
                    <a:lumMod val="75000"/>
                  </a:schemeClr>
                </a:solidFill>
                <a:latin typeface="Arial" panose="020B0604020202020204" pitchFamily="34" charset="0"/>
                <a:cs typeface="Arial" panose="020B0604020202020204" pitchFamily="34" charset="0"/>
              </a:rPr>
              <a:t>Дерево</a:t>
            </a: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 name="Номер слайда 1"/>
          <p:cNvSpPr>
            <a:spLocks noGrp="1"/>
          </p:cNvSpPr>
          <p:nvPr>
            <p:ph type="sldNum" sz="quarter" idx="12"/>
          </p:nvPr>
        </p:nvSpPr>
        <p:spPr>
          <a:xfrm>
            <a:off x="10513589" y="6356353"/>
            <a:ext cx="1187570" cy="365125"/>
          </a:xfrm>
        </p:spPr>
        <p:txBody>
          <a:bodyPr/>
          <a:lstStyle/>
          <a:p>
            <a:fld id="{9DD0990C-240E-4F6D-96E9-50DBAF192F56}" type="slidenum">
              <a:rPr lang="ru-RU" smtClean="0">
                <a:latin typeface="Arial" panose="020B0604020202020204" pitchFamily="34" charset="0"/>
                <a:cs typeface="Arial" panose="020B0604020202020204" pitchFamily="34" charset="0"/>
              </a:rPr>
              <a:t>17</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p:sp>
        <p:nvSpPr>
          <p:cNvPr id="11" name="Заголовок 2"/>
          <p:cNvSpPr txBox="1">
            <a:spLocks/>
          </p:cNvSpPr>
          <p:nvPr/>
        </p:nvSpPr>
        <p:spPr>
          <a:xfrm>
            <a:off x="829651" y="1094925"/>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ru-RU" sz="2400" dirty="0">
                <a:solidFill>
                  <a:schemeClr val="accent1">
                    <a:lumMod val="75000"/>
                  </a:schemeClr>
                </a:solidFill>
                <a:latin typeface="Arial" panose="020B0604020202020204" pitchFamily="34" charset="0"/>
                <a:cs typeface="Arial" panose="020B0604020202020204" pitchFamily="34" charset="0"/>
              </a:rPr>
              <a:t>Большой левый поворот – 1 этап</a:t>
            </a:r>
          </a:p>
        </p:txBody>
      </p:sp>
      <p:pic>
        <p:nvPicPr>
          <p:cNvPr id="9" name="Рисунок 8"/>
          <p:cNvPicPr>
            <a:picLocks noChangeAspect="1"/>
          </p:cNvPicPr>
          <p:nvPr/>
        </p:nvPicPr>
        <p:blipFill rotWithShape="1">
          <a:blip r:embed="rId4">
            <a:extLst>
              <a:ext uri="{28A0092B-C50C-407E-A947-70E740481C1C}">
                <a14:useLocalDpi xmlns:a14="http://schemas.microsoft.com/office/drawing/2010/main" val="0"/>
              </a:ext>
            </a:extLst>
          </a:blip>
          <a:srcRect r="46721"/>
          <a:stretch/>
        </p:blipFill>
        <p:spPr>
          <a:xfrm>
            <a:off x="1262742" y="1534799"/>
            <a:ext cx="9666516" cy="5004116"/>
          </a:xfrm>
          <a:prstGeom prst="rect">
            <a:avLst/>
          </a:prstGeom>
        </p:spPr>
      </p:pic>
    </p:spTree>
    <p:extLst>
      <p:ext uri="{BB962C8B-B14F-4D97-AF65-F5344CB8AC3E}">
        <p14:creationId xmlns:p14="http://schemas.microsoft.com/office/powerpoint/2010/main" val="14106777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5" y="481752"/>
            <a:ext cx="7725544"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en-US" sz="3200" dirty="0">
                <a:solidFill>
                  <a:schemeClr val="accent1">
                    <a:lumMod val="75000"/>
                  </a:schemeClr>
                </a:solidFill>
                <a:latin typeface="Arial" panose="020B0604020202020204" pitchFamily="34" charset="0"/>
                <a:cs typeface="Arial" panose="020B0604020202020204" pitchFamily="34" charset="0"/>
              </a:rPr>
              <a:t>AVL-</a:t>
            </a:r>
            <a:r>
              <a:rPr lang="ru-RU" sz="3200" dirty="0">
                <a:solidFill>
                  <a:schemeClr val="accent1">
                    <a:lumMod val="75000"/>
                  </a:schemeClr>
                </a:solidFill>
                <a:latin typeface="Arial" panose="020B0604020202020204" pitchFamily="34" charset="0"/>
                <a:cs typeface="Arial" panose="020B0604020202020204" pitchFamily="34" charset="0"/>
              </a:rPr>
              <a:t>Дерево</a:t>
            </a: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 name="Номер слайда 1"/>
          <p:cNvSpPr>
            <a:spLocks noGrp="1"/>
          </p:cNvSpPr>
          <p:nvPr>
            <p:ph type="sldNum" sz="quarter" idx="12"/>
          </p:nvPr>
        </p:nvSpPr>
        <p:spPr>
          <a:xfrm>
            <a:off x="10513589" y="6356353"/>
            <a:ext cx="1187570" cy="365125"/>
          </a:xfrm>
        </p:spPr>
        <p:txBody>
          <a:bodyPr/>
          <a:lstStyle/>
          <a:p>
            <a:fld id="{9DD0990C-240E-4F6D-96E9-50DBAF192F56}" type="slidenum">
              <a:rPr lang="ru-RU" smtClean="0">
                <a:latin typeface="Arial" panose="020B0604020202020204" pitchFamily="34" charset="0"/>
                <a:cs typeface="Arial" panose="020B0604020202020204" pitchFamily="34" charset="0"/>
              </a:rPr>
              <a:t>18</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p:sp>
        <p:nvSpPr>
          <p:cNvPr id="11" name="Заголовок 2"/>
          <p:cNvSpPr txBox="1">
            <a:spLocks/>
          </p:cNvSpPr>
          <p:nvPr/>
        </p:nvSpPr>
        <p:spPr>
          <a:xfrm>
            <a:off x="829651" y="1094925"/>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ru-RU" sz="2400" dirty="0">
                <a:solidFill>
                  <a:schemeClr val="accent1">
                    <a:lumMod val="75000"/>
                  </a:schemeClr>
                </a:solidFill>
                <a:latin typeface="Arial" panose="020B0604020202020204" pitchFamily="34" charset="0"/>
                <a:cs typeface="Arial" panose="020B0604020202020204" pitchFamily="34" charset="0"/>
              </a:rPr>
              <a:t>Большой левый поворот – </a:t>
            </a:r>
            <a:r>
              <a:rPr lang="en-US" sz="2400" dirty="0">
                <a:solidFill>
                  <a:schemeClr val="accent1">
                    <a:lumMod val="75000"/>
                  </a:schemeClr>
                </a:solidFill>
                <a:latin typeface="Arial" panose="020B0604020202020204" pitchFamily="34" charset="0"/>
                <a:cs typeface="Arial" panose="020B0604020202020204" pitchFamily="34" charset="0"/>
              </a:rPr>
              <a:t>2</a:t>
            </a:r>
            <a:r>
              <a:rPr lang="ru-RU" sz="2400" dirty="0">
                <a:solidFill>
                  <a:schemeClr val="accent1">
                    <a:lumMod val="75000"/>
                  </a:schemeClr>
                </a:solidFill>
                <a:latin typeface="Arial" panose="020B0604020202020204" pitchFamily="34" charset="0"/>
                <a:cs typeface="Arial" panose="020B0604020202020204" pitchFamily="34" charset="0"/>
              </a:rPr>
              <a:t> этап</a:t>
            </a:r>
          </a:p>
        </p:txBody>
      </p:sp>
      <p:pic>
        <p:nvPicPr>
          <p:cNvPr id="9" name="Рисунок 8"/>
          <p:cNvPicPr>
            <a:picLocks noChangeAspect="1"/>
          </p:cNvPicPr>
          <p:nvPr/>
        </p:nvPicPr>
        <p:blipFill rotWithShape="1">
          <a:blip r:embed="rId4">
            <a:extLst>
              <a:ext uri="{28A0092B-C50C-407E-A947-70E740481C1C}">
                <a14:useLocalDpi xmlns:a14="http://schemas.microsoft.com/office/drawing/2010/main" val="0"/>
              </a:ext>
            </a:extLst>
          </a:blip>
          <a:srcRect l="33562" r="-290"/>
          <a:stretch/>
        </p:blipFill>
        <p:spPr>
          <a:xfrm>
            <a:off x="42672" y="1547249"/>
            <a:ext cx="12106656" cy="5004116"/>
          </a:xfrm>
          <a:prstGeom prst="rect">
            <a:avLst/>
          </a:prstGeom>
        </p:spPr>
      </p:pic>
      <p:pic>
        <p:nvPicPr>
          <p:cNvPr id="3" name="Рисунок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91608" y="0"/>
            <a:ext cx="2721981" cy="2122605"/>
          </a:xfrm>
          <a:prstGeom prst="rect">
            <a:avLst/>
          </a:prstGeom>
        </p:spPr>
      </p:pic>
    </p:spTree>
    <p:extLst>
      <p:ext uri="{BB962C8B-B14F-4D97-AF65-F5344CB8AC3E}">
        <p14:creationId xmlns:p14="http://schemas.microsoft.com/office/powerpoint/2010/main" val="2519562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5" y="481752"/>
            <a:ext cx="7725544"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en-US" sz="3200" dirty="0">
                <a:solidFill>
                  <a:schemeClr val="accent1">
                    <a:lumMod val="75000"/>
                  </a:schemeClr>
                </a:solidFill>
                <a:latin typeface="Arial" panose="020B0604020202020204" pitchFamily="34" charset="0"/>
                <a:cs typeface="Arial" panose="020B0604020202020204" pitchFamily="34" charset="0"/>
              </a:rPr>
              <a:t>AVL-</a:t>
            </a:r>
            <a:r>
              <a:rPr lang="ru-RU" sz="3200" dirty="0">
                <a:solidFill>
                  <a:schemeClr val="accent1">
                    <a:lumMod val="75000"/>
                  </a:schemeClr>
                </a:solidFill>
                <a:latin typeface="Arial" panose="020B0604020202020204" pitchFamily="34" charset="0"/>
                <a:cs typeface="Arial" panose="020B0604020202020204" pitchFamily="34" charset="0"/>
              </a:rPr>
              <a:t>Дерево</a:t>
            </a: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 name="Номер слайда 1"/>
          <p:cNvSpPr>
            <a:spLocks noGrp="1"/>
          </p:cNvSpPr>
          <p:nvPr>
            <p:ph type="sldNum" sz="quarter" idx="12"/>
          </p:nvPr>
        </p:nvSpPr>
        <p:spPr>
          <a:xfrm>
            <a:off x="10513589" y="6356353"/>
            <a:ext cx="1187570" cy="365125"/>
          </a:xfrm>
        </p:spPr>
        <p:txBody>
          <a:bodyPr/>
          <a:lstStyle/>
          <a:p>
            <a:fld id="{9DD0990C-240E-4F6D-96E9-50DBAF192F56}" type="slidenum">
              <a:rPr lang="ru-RU" smtClean="0">
                <a:latin typeface="Arial" panose="020B0604020202020204" pitchFamily="34" charset="0"/>
                <a:cs typeface="Arial" panose="020B0604020202020204" pitchFamily="34" charset="0"/>
              </a:rPr>
              <a:t>19</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p:sp>
        <p:nvSpPr>
          <p:cNvPr id="11" name="Заголовок 2"/>
          <p:cNvSpPr txBox="1">
            <a:spLocks/>
          </p:cNvSpPr>
          <p:nvPr/>
        </p:nvSpPr>
        <p:spPr>
          <a:xfrm>
            <a:off x="829651" y="1094925"/>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ru-RU" sz="2400" dirty="0">
                <a:solidFill>
                  <a:schemeClr val="accent1">
                    <a:lumMod val="75000"/>
                  </a:schemeClr>
                </a:solidFill>
                <a:latin typeface="Arial" panose="020B0604020202020204" pitchFamily="34" charset="0"/>
                <a:cs typeface="Arial" panose="020B0604020202020204" pitchFamily="34" charset="0"/>
              </a:rPr>
              <a:t>Большой правый поворот – 1 этап</a:t>
            </a:r>
          </a:p>
        </p:txBody>
      </p:sp>
      <p:pic>
        <p:nvPicPr>
          <p:cNvPr id="3" name="Рисунок 2"/>
          <p:cNvPicPr>
            <a:picLocks noChangeAspect="1"/>
          </p:cNvPicPr>
          <p:nvPr/>
        </p:nvPicPr>
        <p:blipFill rotWithShape="1">
          <a:blip r:embed="rId4">
            <a:extLst>
              <a:ext uri="{28A0092B-C50C-407E-A947-70E740481C1C}">
                <a14:useLocalDpi xmlns:a14="http://schemas.microsoft.com/office/drawing/2010/main" val="0"/>
              </a:ext>
            </a:extLst>
          </a:blip>
          <a:srcRect r="45552"/>
          <a:stretch/>
        </p:blipFill>
        <p:spPr>
          <a:xfrm>
            <a:off x="1303627" y="1547249"/>
            <a:ext cx="9584746" cy="4863571"/>
          </a:xfrm>
          <a:prstGeom prst="rect">
            <a:avLst/>
          </a:prstGeom>
        </p:spPr>
      </p:pic>
    </p:spTree>
    <p:extLst>
      <p:ext uri="{BB962C8B-B14F-4D97-AF65-F5344CB8AC3E}">
        <p14:creationId xmlns:p14="http://schemas.microsoft.com/office/powerpoint/2010/main" val="10832152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Номер слайда 1"/>
          <p:cNvSpPr>
            <a:spLocks noGrp="1"/>
          </p:cNvSpPr>
          <p:nvPr>
            <p:ph type="sldNum" sz="quarter" idx="12"/>
          </p:nvPr>
        </p:nvSpPr>
        <p:spPr>
          <a:xfrm>
            <a:off x="10513589" y="6356353"/>
            <a:ext cx="1187570" cy="365125"/>
          </a:xfrm>
        </p:spPr>
        <p:txBody>
          <a:bodyPr/>
          <a:lstStyle/>
          <a:p>
            <a:fld id="{9DD0990C-240E-4F6D-96E9-50DBAF192F56}" type="slidenum">
              <a:rPr lang="ru-RU" smtClean="0">
                <a:latin typeface="Arial" panose="020B0604020202020204" pitchFamily="34" charset="0"/>
                <a:cs typeface="Arial" panose="020B0604020202020204" pitchFamily="34" charset="0"/>
              </a:rPr>
              <a:t>2</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p:pic>
        <p:nvPicPr>
          <p:cNvPr id="4" name="Рисунок 3"/>
          <p:cNvPicPr>
            <a:picLocks noChangeAspect="1"/>
          </p:cNvPicPr>
          <p:nvPr/>
        </p:nvPicPr>
        <p:blipFill>
          <a:blip r:embed="rId4"/>
          <a:stretch>
            <a:fillRect/>
          </a:stretch>
        </p:blipFill>
        <p:spPr>
          <a:xfrm>
            <a:off x="3424238" y="457200"/>
            <a:ext cx="5343525" cy="5943600"/>
          </a:xfrm>
          <a:prstGeom prst="rect">
            <a:avLst/>
          </a:prstGeom>
        </p:spPr>
      </p:pic>
    </p:spTree>
    <p:extLst>
      <p:ext uri="{BB962C8B-B14F-4D97-AF65-F5344CB8AC3E}">
        <p14:creationId xmlns:p14="http://schemas.microsoft.com/office/powerpoint/2010/main" val="3713552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5" y="481752"/>
            <a:ext cx="7725544"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en-US" sz="3200" dirty="0">
                <a:solidFill>
                  <a:schemeClr val="accent1">
                    <a:lumMod val="75000"/>
                  </a:schemeClr>
                </a:solidFill>
                <a:latin typeface="Arial" panose="020B0604020202020204" pitchFamily="34" charset="0"/>
                <a:cs typeface="Arial" panose="020B0604020202020204" pitchFamily="34" charset="0"/>
              </a:rPr>
              <a:t>AVL-</a:t>
            </a:r>
            <a:r>
              <a:rPr lang="ru-RU" sz="3200" dirty="0">
                <a:solidFill>
                  <a:schemeClr val="accent1">
                    <a:lumMod val="75000"/>
                  </a:schemeClr>
                </a:solidFill>
                <a:latin typeface="Arial" panose="020B0604020202020204" pitchFamily="34" charset="0"/>
                <a:cs typeface="Arial" panose="020B0604020202020204" pitchFamily="34" charset="0"/>
              </a:rPr>
              <a:t>Дерево</a:t>
            </a: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 name="Номер слайда 1"/>
          <p:cNvSpPr>
            <a:spLocks noGrp="1"/>
          </p:cNvSpPr>
          <p:nvPr>
            <p:ph type="sldNum" sz="quarter" idx="12"/>
          </p:nvPr>
        </p:nvSpPr>
        <p:spPr>
          <a:xfrm>
            <a:off x="10513589" y="6356353"/>
            <a:ext cx="1187570" cy="365125"/>
          </a:xfrm>
        </p:spPr>
        <p:txBody>
          <a:bodyPr/>
          <a:lstStyle/>
          <a:p>
            <a:fld id="{9DD0990C-240E-4F6D-96E9-50DBAF192F56}" type="slidenum">
              <a:rPr lang="ru-RU" smtClean="0">
                <a:latin typeface="Arial" panose="020B0604020202020204" pitchFamily="34" charset="0"/>
                <a:cs typeface="Arial" panose="020B0604020202020204" pitchFamily="34" charset="0"/>
              </a:rPr>
              <a:t>20</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p:sp>
        <p:nvSpPr>
          <p:cNvPr id="11" name="Заголовок 2"/>
          <p:cNvSpPr txBox="1">
            <a:spLocks/>
          </p:cNvSpPr>
          <p:nvPr/>
        </p:nvSpPr>
        <p:spPr>
          <a:xfrm>
            <a:off x="829651" y="1094925"/>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ru-RU" sz="2400" dirty="0">
                <a:solidFill>
                  <a:schemeClr val="accent1">
                    <a:lumMod val="75000"/>
                  </a:schemeClr>
                </a:solidFill>
                <a:latin typeface="Arial" panose="020B0604020202020204" pitchFamily="34" charset="0"/>
                <a:cs typeface="Arial" panose="020B0604020202020204" pitchFamily="34" charset="0"/>
              </a:rPr>
              <a:t>Большой правый поворот – </a:t>
            </a:r>
            <a:r>
              <a:rPr lang="en-US" sz="2400" dirty="0">
                <a:solidFill>
                  <a:schemeClr val="accent1">
                    <a:lumMod val="75000"/>
                  </a:schemeClr>
                </a:solidFill>
                <a:latin typeface="Arial" panose="020B0604020202020204" pitchFamily="34" charset="0"/>
                <a:cs typeface="Arial" panose="020B0604020202020204" pitchFamily="34" charset="0"/>
              </a:rPr>
              <a:t>2</a:t>
            </a:r>
            <a:r>
              <a:rPr lang="ru-RU" sz="2400" dirty="0">
                <a:solidFill>
                  <a:schemeClr val="accent1">
                    <a:lumMod val="75000"/>
                  </a:schemeClr>
                </a:solidFill>
                <a:latin typeface="Arial" panose="020B0604020202020204" pitchFamily="34" charset="0"/>
                <a:cs typeface="Arial" panose="020B0604020202020204" pitchFamily="34" charset="0"/>
              </a:rPr>
              <a:t> этап</a:t>
            </a:r>
          </a:p>
        </p:txBody>
      </p:sp>
      <p:pic>
        <p:nvPicPr>
          <p:cNvPr id="9" name="Рисунок 8"/>
          <p:cNvPicPr>
            <a:picLocks noChangeAspect="1"/>
          </p:cNvPicPr>
          <p:nvPr/>
        </p:nvPicPr>
        <p:blipFill rotWithShape="1">
          <a:blip r:embed="rId4">
            <a:extLst>
              <a:ext uri="{28A0092B-C50C-407E-A947-70E740481C1C}">
                <a14:useLocalDpi xmlns:a14="http://schemas.microsoft.com/office/drawing/2010/main" val="0"/>
              </a:ext>
            </a:extLst>
          </a:blip>
          <a:srcRect l="33506"/>
          <a:stretch/>
        </p:blipFill>
        <p:spPr>
          <a:xfrm>
            <a:off x="243418" y="1547248"/>
            <a:ext cx="11705165" cy="4863571"/>
          </a:xfrm>
          <a:prstGeom prst="rect">
            <a:avLst/>
          </a:prstGeom>
        </p:spPr>
      </p:pic>
    </p:spTree>
    <p:extLst>
      <p:ext uri="{BB962C8B-B14F-4D97-AF65-F5344CB8AC3E}">
        <p14:creationId xmlns:p14="http://schemas.microsoft.com/office/powerpoint/2010/main" val="8865551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5" y="481752"/>
            <a:ext cx="7725544"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en-US" sz="3200" dirty="0">
                <a:solidFill>
                  <a:schemeClr val="accent1">
                    <a:lumMod val="75000"/>
                  </a:schemeClr>
                </a:solidFill>
                <a:latin typeface="Arial" panose="020B0604020202020204" pitchFamily="34" charset="0"/>
                <a:cs typeface="Arial" panose="020B0604020202020204" pitchFamily="34" charset="0"/>
              </a:rPr>
              <a:t>AVL-</a:t>
            </a:r>
            <a:r>
              <a:rPr lang="ru-RU" sz="3200" dirty="0">
                <a:solidFill>
                  <a:schemeClr val="accent1">
                    <a:lumMod val="75000"/>
                  </a:schemeClr>
                </a:solidFill>
                <a:latin typeface="Arial" panose="020B0604020202020204" pitchFamily="34" charset="0"/>
                <a:cs typeface="Arial" panose="020B0604020202020204" pitchFamily="34" charset="0"/>
              </a:rPr>
              <a:t>Дерево</a:t>
            </a: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 name="Номер слайда 1"/>
          <p:cNvSpPr>
            <a:spLocks noGrp="1"/>
          </p:cNvSpPr>
          <p:nvPr>
            <p:ph type="sldNum" sz="quarter" idx="12"/>
          </p:nvPr>
        </p:nvSpPr>
        <p:spPr>
          <a:xfrm>
            <a:off x="10513589" y="6356353"/>
            <a:ext cx="1187570" cy="365125"/>
          </a:xfrm>
        </p:spPr>
        <p:txBody>
          <a:bodyPr/>
          <a:lstStyle/>
          <a:p>
            <a:fld id="{9DD0990C-240E-4F6D-96E9-50DBAF192F56}" type="slidenum">
              <a:rPr lang="ru-RU" smtClean="0">
                <a:latin typeface="Arial" panose="020B0604020202020204" pitchFamily="34" charset="0"/>
                <a:cs typeface="Arial" panose="020B0604020202020204" pitchFamily="34" charset="0"/>
              </a:rPr>
              <a:t>21</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p:sp>
        <p:nvSpPr>
          <p:cNvPr id="11" name="Заголовок 2"/>
          <p:cNvSpPr txBox="1">
            <a:spLocks/>
          </p:cNvSpPr>
          <p:nvPr/>
        </p:nvSpPr>
        <p:spPr>
          <a:xfrm>
            <a:off x="829651" y="1094925"/>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ru-RU" sz="2400" dirty="0">
                <a:solidFill>
                  <a:schemeClr val="accent1">
                    <a:lumMod val="75000"/>
                  </a:schemeClr>
                </a:solidFill>
                <a:latin typeface="Arial" panose="020B0604020202020204" pitchFamily="34" charset="0"/>
                <a:cs typeface="Arial" panose="020B0604020202020204" pitchFamily="34" charset="0"/>
              </a:rPr>
              <a:t>Когда применять малый поворот</a:t>
            </a:r>
          </a:p>
        </p:txBody>
      </p:sp>
      <p:sp>
        <p:nvSpPr>
          <p:cNvPr id="10" name="TextBox 9"/>
          <p:cNvSpPr txBox="1"/>
          <p:nvPr/>
        </p:nvSpPr>
        <p:spPr>
          <a:xfrm>
            <a:off x="828672" y="1401204"/>
            <a:ext cx="9972678" cy="375552"/>
          </a:xfrm>
          <a:prstGeom prst="rect">
            <a:avLst/>
          </a:prstGeom>
          <a:noFill/>
        </p:spPr>
        <p:txBody>
          <a:bodyPr wrap="square" rtlCol="0">
            <a:spAutoFit/>
          </a:bodyPr>
          <a:lstStyle/>
          <a:p>
            <a:pPr>
              <a:lnSpc>
                <a:spcPct val="150000"/>
              </a:lnSpc>
            </a:pPr>
            <a:r>
              <a:rPr lang="ru-RU" sz="1400" dirty="0">
                <a:latin typeface="Arial" panose="020B0604020202020204" pitchFamily="34" charset="0"/>
                <a:cs typeface="Arial" panose="020B0604020202020204" pitchFamily="34" charset="0"/>
              </a:rPr>
              <a:t>Логичный вопрос, в каких ситуациях требуется применять ту или иную операцию поворота?</a:t>
            </a:r>
          </a:p>
        </p:txBody>
      </p:sp>
      <p:pic>
        <p:nvPicPr>
          <p:cNvPr id="12" name="Рисунок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41610" y="1884714"/>
            <a:ext cx="7908781" cy="4973286"/>
          </a:xfrm>
          <a:prstGeom prst="rect">
            <a:avLst/>
          </a:prstGeom>
        </p:spPr>
      </p:pic>
      <p:pic>
        <p:nvPicPr>
          <p:cNvPr id="14" name="Рисунок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60569" y="1776756"/>
            <a:ext cx="3157662" cy="1910117"/>
          </a:xfrm>
          <a:prstGeom prst="rect">
            <a:avLst/>
          </a:prstGeom>
        </p:spPr>
      </p:pic>
    </p:spTree>
    <p:extLst>
      <p:ext uri="{BB962C8B-B14F-4D97-AF65-F5344CB8AC3E}">
        <p14:creationId xmlns:p14="http://schemas.microsoft.com/office/powerpoint/2010/main" val="33939285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5" y="481752"/>
            <a:ext cx="7725544"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en-US" sz="3200" dirty="0">
                <a:solidFill>
                  <a:schemeClr val="accent1">
                    <a:lumMod val="75000"/>
                  </a:schemeClr>
                </a:solidFill>
                <a:latin typeface="Arial" panose="020B0604020202020204" pitchFamily="34" charset="0"/>
                <a:cs typeface="Arial" panose="020B0604020202020204" pitchFamily="34" charset="0"/>
              </a:rPr>
              <a:t>AVL-</a:t>
            </a:r>
            <a:r>
              <a:rPr lang="ru-RU" sz="3200" dirty="0">
                <a:solidFill>
                  <a:schemeClr val="accent1">
                    <a:lumMod val="75000"/>
                  </a:schemeClr>
                </a:solidFill>
                <a:latin typeface="Arial" panose="020B0604020202020204" pitchFamily="34" charset="0"/>
                <a:cs typeface="Arial" panose="020B0604020202020204" pitchFamily="34" charset="0"/>
              </a:rPr>
              <a:t>Дерево</a:t>
            </a: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 name="Номер слайда 1"/>
          <p:cNvSpPr>
            <a:spLocks noGrp="1"/>
          </p:cNvSpPr>
          <p:nvPr>
            <p:ph type="sldNum" sz="quarter" idx="12"/>
          </p:nvPr>
        </p:nvSpPr>
        <p:spPr>
          <a:xfrm>
            <a:off x="10513589" y="6356353"/>
            <a:ext cx="1187570" cy="365125"/>
          </a:xfrm>
        </p:spPr>
        <p:txBody>
          <a:bodyPr/>
          <a:lstStyle/>
          <a:p>
            <a:fld id="{9DD0990C-240E-4F6D-96E9-50DBAF192F56}" type="slidenum">
              <a:rPr lang="ru-RU" smtClean="0">
                <a:latin typeface="Arial" panose="020B0604020202020204" pitchFamily="34" charset="0"/>
                <a:cs typeface="Arial" panose="020B0604020202020204" pitchFamily="34" charset="0"/>
              </a:rPr>
              <a:t>22</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p:sp>
        <p:nvSpPr>
          <p:cNvPr id="11" name="Заголовок 2"/>
          <p:cNvSpPr txBox="1">
            <a:spLocks/>
          </p:cNvSpPr>
          <p:nvPr/>
        </p:nvSpPr>
        <p:spPr>
          <a:xfrm>
            <a:off x="829651" y="1094925"/>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ru-RU" sz="2400" dirty="0">
                <a:solidFill>
                  <a:schemeClr val="accent1">
                    <a:lumMod val="75000"/>
                  </a:schemeClr>
                </a:solidFill>
                <a:latin typeface="Arial" panose="020B0604020202020204" pitchFamily="34" charset="0"/>
                <a:cs typeface="Arial" panose="020B0604020202020204" pitchFamily="34" charset="0"/>
              </a:rPr>
              <a:t>Когда применять большой поворот</a:t>
            </a:r>
          </a:p>
        </p:txBody>
      </p:sp>
      <p:sp>
        <p:nvSpPr>
          <p:cNvPr id="10" name="TextBox 9"/>
          <p:cNvSpPr txBox="1"/>
          <p:nvPr/>
        </p:nvSpPr>
        <p:spPr>
          <a:xfrm>
            <a:off x="828672" y="1401204"/>
            <a:ext cx="9972678" cy="375552"/>
          </a:xfrm>
          <a:prstGeom prst="rect">
            <a:avLst/>
          </a:prstGeom>
          <a:noFill/>
        </p:spPr>
        <p:txBody>
          <a:bodyPr wrap="square" rtlCol="0">
            <a:spAutoFit/>
          </a:bodyPr>
          <a:lstStyle/>
          <a:p>
            <a:pPr>
              <a:lnSpc>
                <a:spcPct val="150000"/>
              </a:lnSpc>
            </a:pPr>
            <a:r>
              <a:rPr lang="ru-RU" sz="1400" dirty="0">
                <a:latin typeface="Arial" panose="020B0604020202020204" pitchFamily="34" charset="0"/>
                <a:cs typeface="Arial" panose="020B0604020202020204" pitchFamily="34" charset="0"/>
              </a:rPr>
              <a:t>Логичный вопрос, в каких ситуациях требуется применять ту или иную операцию поворота?</a:t>
            </a:r>
          </a:p>
        </p:txBody>
      </p:sp>
      <p:pic>
        <p:nvPicPr>
          <p:cNvPr id="13" name="Рисунок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64272" y="1889554"/>
            <a:ext cx="6463455" cy="4968446"/>
          </a:xfrm>
          <a:prstGeom prst="rect">
            <a:avLst/>
          </a:prstGeom>
        </p:spPr>
      </p:pic>
    </p:spTree>
    <p:extLst>
      <p:ext uri="{BB962C8B-B14F-4D97-AF65-F5344CB8AC3E}">
        <p14:creationId xmlns:p14="http://schemas.microsoft.com/office/powerpoint/2010/main" val="27381835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extBox 4"/>
          <p:cNvSpPr txBox="1"/>
          <p:nvPr/>
        </p:nvSpPr>
        <p:spPr>
          <a:xfrm>
            <a:off x="3823331" y="3149823"/>
            <a:ext cx="4545339" cy="558354"/>
          </a:xfrm>
          <a:prstGeom prst="rect">
            <a:avLst/>
          </a:prstGeom>
          <a:noFill/>
        </p:spPr>
        <p:txBody>
          <a:bodyPr wrap="none" lIns="65274" tIns="32637" rIns="65274" bIns="32637" rtlCol="0">
            <a:spAutoFit/>
          </a:bodyPr>
          <a:lstStyle/>
          <a:p>
            <a:r>
              <a:rPr lang="ru-RU" sz="3200" b="1" dirty="0">
                <a:solidFill>
                  <a:schemeClr val="bg1"/>
                </a:solidFill>
                <a:latin typeface="Arial" panose="020B0604020202020204" pitchFamily="34" charset="0"/>
                <a:cs typeface="Arial" panose="020B0604020202020204" pitchFamily="34" charset="0"/>
              </a:rPr>
              <a:t>Спасибо за внимание</a:t>
            </a:r>
          </a:p>
        </p:txBody>
      </p:sp>
    </p:spTree>
    <p:extLst>
      <p:ext uri="{BB962C8B-B14F-4D97-AF65-F5344CB8AC3E}">
        <p14:creationId xmlns:p14="http://schemas.microsoft.com/office/powerpoint/2010/main" val="23230927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5" y="481752"/>
            <a:ext cx="7725544"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ru-RU" sz="3200" dirty="0">
                <a:solidFill>
                  <a:schemeClr val="accent1">
                    <a:lumMod val="75000"/>
                  </a:schemeClr>
                </a:solidFill>
                <a:latin typeface="Arial" panose="020B0604020202020204" pitchFamily="34" charset="0"/>
                <a:cs typeface="Arial" panose="020B0604020202020204" pitchFamily="34" charset="0"/>
              </a:rPr>
              <a:t>Двоичное дерево</a:t>
            </a: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 name="Номер слайда 1"/>
          <p:cNvSpPr>
            <a:spLocks noGrp="1"/>
          </p:cNvSpPr>
          <p:nvPr>
            <p:ph type="sldNum" sz="quarter" idx="12"/>
          </p:nvPr>
        </p:nvSpPr>
        <p:spPr>
          <a:xfrm>
            <a:off x="10513589" y="6356353"/>
            <a:ext cx="1187570" cy="365125"/>
          </a:xfrm>
        </p:spPr>
        <p:txBody>
          <a:bodyPr/>
          <a:lstStyle/>
          <a:p>
            <a:fld id="{9DD0990C-240E-4F6D-96E9-50DBAF192F56}" type="slidenum">
              <a:rPr lang="ru-RU" smtClean="0">
                <a:latin typeface="Arial" panose="020B0604020202020204" pitchFamily="34" charset="0"/>
                <a:cs typeface="Arial" panose="020B0604020202020204" pitchFamily="34" charset="0"/>
              </a:rPr>
              <a:t>3</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p:sp>
        <p:nvSpPr>
          <p:cNvPr id="9" name="TextBox 8"/>
          <p:cNvSpPr txBox="1"/>
          <p:nvPr/>
        </p:nvSpPr>
        <p:spPr>
          <a:xfrm>
            <a:off x="830630" y="1547249"/>
            <a:ext cx="10091083" cy="1061829"/>
          </a:xfrm>
          <a:prstGeom prst="rect">
            <a:avLst/>
          </a:prstGeom>
          <a:noFill/>
        </p:spPr>
        <p:txBody>
          <a:bodyPr wrap="square" rtlCol="0">
            <a:spAutoFit/>
          </a:bodyPr>
          <a:lstStyle/>
          <a:p>
            <a:pPr>
              <a:lnSpc>
                <a:spcPct val="150000"/>
              </a:lnSpc>
            </a:pPr>
            <a:r>
              <a:rPr lang="ru-RU" sz="1400" dirty="0">
                <a:latin typeface="Arial" panose="020B0604020202020204" pitchFamily="34" charset="0"/>
                <a:cs typeface="Arial" panose="020B0604020202020204" pitchFamily="34" charset="0"/>
              </a:rPr>
              <a:t>Двоичное дерево</a:t>
            </a:r>
            <a:r>
              <a:rPr lang="en-US" sz="1400" dirty="0">
                <a:latin typeface="Arial" panose="020B0604020202020204" pitchFamily="34" charset="0"/>
                <a:cs typeface="Arial" panose="020B0604020202020204" pitchFamily="34" charset="0"/>
              </a:rPr>
              <a:t> – </a:t>
            </a:r>
            <a:r>
              <a:rPr lang="ru-RU" sz="1400" dirty="0">
                <a:latin typeface="Arial" panose="020B0604020202020204" pitchFamily="34" charset="0"/>
                <a:cs typeface="Arial" panose="020B0604020202020204" pitchFamily="34" charset="0"/>
              </a:rPr>
              <a:t>это иерархическая структура, в которой каждый узел содержит не более чем двух потомков.</a:t>
            </a:r>
          </a:p>
          <a:p>
            <a:pPr>
              <a:lnSpc>
                <a:spcPct val="150000"/>
              </a:lnSpc>
            </a:pPr>
            <a:r>
              <a:rPr lang="ru-RU" sz="1400" dirty="0">
                <a:latin typeface="Arial" panose="020B0604020202020204" pitchFamily="34" charset="0"/>
                <a:cs typeface="Arial" panose="020B0604020202020204" pitchFamily="34" charset="0"/>
              </a:rPr>
              <a:t>Для каждого узла, тот узел который стоит выше по иерархии для него называют родительским узлом, а те узлы, что стоят ниже, для которых этот узел является родительским, называются правым и левым наследниками.</a:t>
            </a:r>
          </a:p>
        </p:txBody>
      </p:sp>
      <p:pic>
        <p:nvPicPr>
          <p:cNvPr id="6" name="Рисунок 5"/>
          <p:cNvPicPr>
            <a:picLocks noChangeAspect="1"/>
          </p:cNvPicPr>
          <p:nvPr/>
        </p:nvPicPr>
        <p:blipFill>
          <a:blip r:embed="rId4"/>
          <a:stretch>
            <a:fillRect/>
          </a:stretch>
        </p:blipFill>
        <p:spPr>
          <a:xfrm>
            <a:off x="3792671" y="2718549"/>
            <a:ext cx="4167000" cy="3726000"/>
          </a:xfrm>
          <a:prstGeom prst="rect">
            <a:avLst/>
          </a:prstGeom>
        </p:spPr>
      </p:pic>
      <p:sp>
        <p:nvSpPr>
          <p:cNvPr id="10" name="TextBox 9"/>
          <p:cNvSpPr txBox="1"/>
          <p:nvPr/>
        </p:nvSpPr>
        <p:spPr>
          <a:xfrm>
            <a:off x="830630" y="3122669"/>
            <a:ext cx="3083344" cy="2677656"/>
          </a:xfrm>
          <a:prstGeom prst="rect">
            <a:avLst/>
          </a:prstGeom>
          <a:noFill/>
        </p:spPr>
        <p:txBody>
          <a:bodyPr wrap="square" rtlCol="0">
            <a:spAutoFit/>
          </a:bodyPr>
          <a:lstStyle/>
          <a:p>
            <a:pPr>
              <a:lnSpc>
                <a:spcPct val="150000"/>
              </a:lnSpc>
            </a:pPr>
            <a:r>
              <a:rPr lang="ru-RU" sz="1400" dirty="0">
                <a:latin typeface="Arial" panose="020B0604020202020204" pitchFamily="34" charset="0"/>
                <a:cs typeface="Arial" panose="020B0604020202020204" pitchFamily="34" charset="0"/>
              </a:rPr>
              <a:t>Существует рекурсивное определение двоичного дерева</a:t>
            </a:r>
            <a:r>
              <a:rPr lang="en-US" sz="1400" dirty="0">
                <a:latin typeface="Arial" panose="020B0604020202020204" pitchFamily="34" charset="0"/>
                <a:cs typeface="Arial" panose="020B0604020202020204" pitchFamily="34" charset="0"/>
              </a:rPr>
              <a:t>:</a:t>
            </a:r>
          </a:p>
          <a:p>
            <a:pPr>
              <a:lnSpc>
                <a:spcPct val="150000"/>
              </a:lnSpc>
            </a:pPr>
            <a:endParaRPr lang="en-US" sz="1400" dirty="0">
              <a:latin typeface="Arial" panose="020B0604020202020204" pitchFamily="34" charset="0"/>
              <a:cs typeface="Arial" panose="020B0604020202020204" pitchFamily="34" charset="0"/>
            </a:endParaRPr>
          </a:p>
          <a:p>
            <a:pPr>
              <a:lnSpc>
                <a:spcPct val="150000"/>
              </a:lnSpc>
            </a:pPr>
            <a:r>
              <a:rPr lang="en-US" sz="1400" dirty="0">
                <a:latin typeface="Arial" panose="020B0604020202020204" pitchFamily="34" charset="0"/>
                <a:cs typeface="Arial" panose="020B0604020202020204" pitchFamily="34" charset="0"/>
              </a:rPr>
              <a:t>&lt;</a:t>
            </a:r>
            <a:r>
              <a:rPr lang="ru-RU" sz="1400" dirty="0">
                <a:latin typeface="Arial" panose="020B0604020202020204" pitchFamily="34" charset="0"/>
                <a:cs typeface="Arial" panose="020B0604020202020204" pitchFamily="34" charset="0"/>
              </a:rPr>
              <a:t>дерево</a:t>
            </a:r>
            <a:r>
              <a:rPr lang="en-US" sz="1400" dirty="0">
                <a:latin typeface="Arial" panose="020B0604020202020204" pitchFamily="34" charset="0"/>
                <a:cs typeface="Arial" panose="020B0604020202020204" pitchFamily="34" charset="0"/>
              </a:rPr>
              <a:t>&gt;</a:t>
            </a:r>
            <a:r>
              <a:rPr lang="ru-RU" sz="1400" dirty="0">
                <a:latin typeface="Arial" panose="020B0604020202020204" pitchFamily="34" charset="0"/>
                <a:cs typeface="Arial" panose="020B0604020202020204" pitchFamily="34" charset="0"/>
              </a:rPr>
              <a:t> = </a:t>
            </a:r>
            <a:r>
              <a:rPr lang="en-US" sz="1400" dirty="0">
                <a:latin typeface="Arial" panose="020B0604020202020204" pitchFamily="34" charset="0"/>
                <a:cs typeface="Arial" panose="020B0604020202020204" pitchFamily="34" charset="0"/>
              </a:rPr>
              <a:t>(</a:t>
            </a:r>
            <a:endParaRPr lang="ru-RU" sz="1400" dirty="0">
              <a:latin typeface="Arial" panose="020B0604020202020204" pitchFamily="34" charset="0"/>
              <a:cs typeface="Arial" panose="020B0604020202020204" pitchFamily="34" charset="0"/>
            </a:endParaRPr>
          </a:p>
          <a:p>
            <a:pPr>
              <a:lnSpc>
                <a:spcPct val="150000"/>
              </a:lnSpc>
            </a:pPr>
            <a:r>
              <a:rPr lang="ru-RU" sz="1400" dirty="0">
                <a:latin typeface="Arial" panose="020B0604020202020204" pitchFamily="34" charset="0"/>
                <a:cs typeface="Arial" panose="020B0604020202020204" pitchFamily="34" charset="0"/>
              </a:rPr>
              <a:t>	</a:t>
            </a:r>
            <a:r>
              <a:rPr lang="en-US" sz="1400" dirty="0">
                <a:latin typeface="Arial" panose="020B0604020202020204" pitchFamily="34" charset="0"/>
                <a:cs typeface="Arial" panose="020B0604020202020204" pitchFamily="34" charset="0"/>
              </a:rPr>
              <a:t>&lt;</a:t>
            </a:r>
            <a:r>
              <a:rPr lang="ru-RU" sz="1400" dirty="0">
                <a:latin typeface="Arial" panose="020B0604020202020204" pitchFamily="34" charset="0"/>
                <a:cs typeface="Arial" panose="020B0604020202020204" pitchFamily="34" charset="0"/>
              </a:rPr>
              <a:t>узел</a:t>
            </a:r>
            <a:r>
              <a:rPr lang="en-US" sz="1400" dirty="0">
                <a:latin typeface="Arial" panose="020B0604020202020204" pitchFamily="34" charset="0"/>
                <a:cs typeface="Arial" panose="020B0604020202020204" pitchFamily="34" charset="0"/>
              </a:rPr>
              <a:t>&gt;,</a:t>
            </a:r>
            <a:r>
              <a:rPr lang="ru-RU" sz="1400" dirty="0">
                <a:latin typeface="Arial" panose="020B0604020202020204" pitchFamily="34" charset="0"/>
                <a:cs typeface="Arial" panose="020B0604020202020204" pitchFamily="34" charset="0"/>
              </a:rPr>
              <a:t> </a:t>
            </a:r>
          </a:p>
          <a:p>
            <a:pPr>
              <a:lnSpc>
                <a:spcPct val="150000"/>
              </a:lnSpc>
            </a:pPr>
            <a:r>
              <a:rPr lang="ru-RU" sz="1400" dirty="0">
                <a:latin typeface="Arial" panose="020B0604020202020204" pitchFamily="34" charset="0"/>
                <a:cs typeface="Arial" panose="020B0604020202020204" pitchFamily="34" charset="0"/>
              </a:rPr>
              <a:t>	</a:t>
            </a:r>
            <a:r>
              <a:rPr lang="en-US" sz="1400" dirty="0">
                <a:latin typeface="Arial" panose="020B0604020202020204" pitchFamily="34" charset="0"/>
                <a:cs typeface="Arial" panose="020B0604020202020204" pitchFamily="34" charset="0"/>
              </a:rPr>
              <a:t>&lt;</a:t>
            </a:r>
            <a:r>
              <a:rPr lang="ru-RU" sz="1400" dirty="0">
                <a:latin typeface="Arial" panose="020B0604020202020204" pitchFamily="34" charset="0"/>
                <a:cs typeface="Arial" panose="020B0604020202020204" pitchFamily="34" charset="0"/>
              </a:rPr>
              <a:t>дерево(левое)</a:t>
            </a:r>
            <a:r>
              <a:rPr lang="en-US" sz="1400" dirty="0">
                <a:latin typeface="Arial" panose="020B0604020202020204" pitchFamily="34" charset="0"/>
                <a:cs typeface="Arial" panose="020B0604020202020204" pitchFamily="34" charset="0"/>
              </a:rPr>
              <a:t>&gt;</a:t>
            </a:r>
            <a:r>
              <a:rPr lang="ru-RU" sz="1400" dirty="0">
                <a:latin typeface="Arial" panose="020B0604020202020204" pitchFamily="34" charset="0"/>
                <a:cs typeface="Arial" panose="020B0604020202020204" pitchFamily="34" charset="0"/>
              </a:rPr>
              <a:t>, 	</a:t>
            </a:r>
            <a:r>
              <a:rPr lang="en-US" sz="1400" dirty="0">
                <a:latin typeface="Arial" panose="020B0604020202020204" pitchFamily="34" charset="0"/>
                <a:cs typeface="Arial" panose="020B0604020202020204" pitchFamily="34" charset="0"/>
              </a:rPr>
              <a:t>&lt;</a:t>
            </a:r>
            <a:r>
              <a:rPr lang="ru-RU" sz="1400" dirty="0">
                <a:latin typeface="Arial" panose="020B0604020202020204" pitchFamily="34" charset="0"/>
                <a:cs typeface="Arial" panose="020B0604020202020204" pitchFamily="34" charset="0"/>
              </a:rPr>
              <a:t>дерево(правое)</a:t>
            </a:r>
            <a:r>
              <a:rPr lang="en-US" sz="1400" dirty="0">
                <a:latin typeface="Arial" panose="020B0604020202020204" pitchFamily="34" charset="0"/>
                <a:cs typeface="Arial" panose="020B0604020202020204" pitchFamily="34" charset="0"/>
              </a:rPr>
              <a:t>&gt;</a:t>
            </a:r>
            <a:endParaRPr lang="ru-RU" sz="1400" dirty="0">
              <a:latin typeface="Arial" panose="020B0604020202020204" pitchFamily="34" charset="0"/>
              <a:cs typeface="Arial" panose="020B0604020202020204" pitchFamily="34" charset="0"/>
            </a:endParaRPr>
          </a:p>
          <a:p>
            <a:pPr>
              <a:lnSpc>
                <a:spcPct val="150000"/>
              </a:lnSpc>
            </a:pPr>
            <a:r>
              <a:rPr lang="ru-RU" sz="1400" dirty="0">
                <a:latin typeface="Arial" panose="020B0604020202020204" pitchFamily="34" charset="0"/>
                <a:cs typeface="Arial" panose="020B0604020202020204" pitchFamily="34" charset="0"/>
              </a:rPr>
              <a:t>) </a:t>
            </a:r>
            <a:r>
              <a:rPr lang="en-US" sz="1400" dirty="0">
                <a:latin typeface="Arial" panose="020B0604020202020204" pitchFamily="34" charset="0"/>
                <a:cs typeface="Arial" panose="020B0604020202020204" pitchFamily="34" charset="0"/>
              </a:rPr>
              <a:t>| </a:t>
            </a:r>
            <a:r>
              <a:rPr lang="ru-RU" sz="1400" dirty="0">
                <a:latin typeface="Arial" panose="020B0604020202020204" pitchFamily="34" charset="0"/>
                <a:cs typeface="Arial" panose="020B0604020202020204" pitchFamily="34" charset="0"/>
              </a:rPr>
              <a:t>пустота</a:t>
            </a:r>
            <a:endParaRPr lang="en-US" sz="1400" dirty="0">
              <a:latin typeface="Arial" panose="020B0604020202020204" pitchFamily="34" charset="0"/>
              <a:cs typeface="Arial" panose="020B0604020202020204" pitchFamily="34" charset="0"/>
            </a:endParaRPr>
          </a:p>
        </p:txBody>
      </p:sp>
      <p:sp>
        <p:nvSpPr>
          <p:cNvPr id="11" name="Заголовок 2"/>
          <p:cNvSpPr txBox="1">
            <a:spLocks/>
          </p:cNvSpPr>
          <p:nvPr/>
        </p:nvSpPr>
        <p:spPr>
          <a:xfrm>
            <a:off x="829651" y="1094925"/>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12" name="TextBox 11"/>
          <p:cNvSpPr txBox="1"/>
          <p:nvPr/>
        </p:nvSpPr>
        <p:spPr>
          <a:xfrm>
            <a:off x="8167374" y="3143887"/>
            <a:ext cx="3083344" cy="2677656"/>
          </a:xfrm>
          <a:prstGeom prst="rect">
            <a:avLst/>
          </a:prstGeom>
          <a:noFill/>
        </p:spPr>
        <p:txBody>
          <a:bodyPr wrap="square" rtlCol="0">
            <a:spAutoFit/>
          </a:bodyPr>
          <a:lstStyle/>
          <a:p>
            <a:pPr>
              <a:lnSpc>
                <a:spcPct val="150000"/>
              </a:lnSpc>
            </a:pPr>
            <a:r>
              <a:rPr lang="ru-RU" sz="1400" dirty="0">
                <a:latin typeface="Arial" panose="020B0604020202020204" pitchFamily="34" charset="0"/>
                <a:cs typeface="Arial" panose="020B0604020202020204" pitchFamily="34" charset="0"/>
              </a:rPr>
              <a:t>Т.е. Дерево либо пустое, либо имеет два поддерева, которые в свою очередь тоже либо пустые либо имеют аналогичное устройство.</a:t>
            </a:r>
          </a:p>
          <a:p>
            <a:pPr>
              <a:lnSpc>
                <a:spcPct val="150000"/>
              </a:lnSpc>
            </a:pPr>
            <a:endParaRPr lang="ru-RU" sz="1400" dirty="0">
              <a:latin typeface="Arial" panose="020B0604020202020204" pitchFamily="34" charset="0"/>
              <a:cs typeface="Arial" panose="020B0604020202020204" pitchFamily="34" charset="0"/>
            </a:endParaRPr>
          </a:p>
          <a:p>
            <a:pPr>
              <a:lnSpc>
                <a:spcPct val="150000"/>
              </a:lnSpc>
            </a:pPr>
            <a:r>
              <a:rPr lang="ru-RU" sz="1400" dirty="0">
                <a:latin typeface="Arial" panose="020B0604020202020204" pitchFamily="34" charset="0"/>
                <a:cs typeface="Arial" panose="020B0604020202020204" pitchFamily="34" charset="0"/>
              </a:rPr>
              <a:t>Вставка </a:t>
            </a:r>
            <a:r>
              <a:rPr lang="en-US" sz="1400" dirty="0">
                <a:latin typeface="Arial" panose="020B0604020202020204" pitchFamily="34" charset="0"/>
                <a:cs typeface="Arial" panose="020B0604020202020204" pitchFamily="34" charset="0"/>
              </a:rPr>
              <a:t>O(1)</a:t>
            </a:r>
          </a:p>
          <a:p>
            <a:pPr>
              <a:lnSpc>
                <a:spcPct val="150000"/>
              </a:lnSpc>
            </a:pPr>
            <a:r>
              <a:rPr lang="ru-RU" sz="1400" dirty="0">
                <a:latin typeface="Arial" panose="020B0604020202020204" pitchFamily="34" charset="0"/>
                <a:cs typeface="Arial" panose="020B0604020202020204" pitchFamily="34" charset="0"/>
              </a:rPr>
              <a:t>Удаление </a:t>
            </a:r>
            <a:r>
              <a:rPr lang="en-US" sz="1400" dirty="0">
                <a:latin typeface="Arial" panose="020B0604020202020204" pitchFamily="34" charset="0"/>
                <a:cs typeface="Arial" panose="020B0604020202020204" pitchFamily="34" charset="0"/>
              </a:rPr>
              <a:t>O(1)</a:t>
            </a:r>
          </a:p>
        </p:txBody>
      </p:sp>
    </p:spTree>
    <p:extLst>
      <p:ext uri="{BB962C8B-B14F-4D97-AF65-F5344CB8AC3E}">
        <p14:creationId xmlns:p14="http://schemas.microsoft.com/office/powerpoint/2010/main" val="28371718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5" y="481752"/>
            <a:ext cx="7725544"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ru-RU" sz="3200" dirty="0">
                <a:solidFill>
                  <a:schemeClr val="accent1">
                    <a:lumMod val="75000"/>
                  </a:schemeClr>
                </a:solidFill>
                <a:latin typeface="Arial" panose="020B0604020202020204" pitchFamily="34" charset="0"/>
                <a:cs typeface="Arial" panose="020B0604020202020204" pitchFamily="34" charset="0"/>
              </a:rPr>
              <a:t>Двоичное дерево поиска</a:t>
            </a: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 name="Номер слайда 1"/>
          <p:cNvSpPr>
            <a:spLocks noGrp="1"/>
          </p:cNvSpPr>
          <p:nvPr>
            <p:ph type="sldNum" sz="quarter" idx="12"/>
          </p:nvPr>
        </p:nvSpPr>
        <p:spPr>
          <a:xfrm>
            <a:off x="10513589" y="6356353"/>
            <a:ext cx="1187570" cy="365125"/>
          </a:xfrm>
        </p:spPr>
        <p:txBody>
          <a:bodyPr/>
          <a:lstStyle/>
          <a:p>
            <a:fld id="{9DD0990C-240E-4F6D-96E9-50DBAF192F56}" type="slidenum">
              <a:rPr lang="ru-RU" smtClean="0">
                <a:latin typeface="Arial" panose="020B0604020202020204" pitchFamily="34" charset="0"/>
                <a:cs typeface="Arial" panose="020B0604020202020204" pitchFamily="34" charset="0"/>
              </a:rPr>
              <a:t>4</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p:sp>
        <p:nvSpPr>
          <p:cNvPr id="9" name="TextBox 8"/>
          <p:cNvSpPr txBox="1"/>
          <p:nvPr/>
        </p:nvSpPr>
        <p:spPr>
          <a:xfrm>
            <a:off x="830630" y="1547249"/>
            <a:ext cx="10091083" cy="4616648"/>
          </a:xfrm>
          <a:prstGeom prst="rect">
            <a:avLst/>
          </a:prstGeom>
          <a:noFill/>
        </p:spPr>
        <p:txBody>
          <a:bodyPr wrap="square" rtlCol="0">
            <a:spAutoFit/>
          </a:bodyPr>
          <a:lstStyle/>
          <a:p>
            <a:pPr>
              <a:lnSpc>
                <a:spcPct val="150000"/>
              </a:lnSpc>
            </a:pPr>
            <a:r>
              <a:rPr lang="ru-RU" sz="1400" dirty="0">
                <a:latin typeface="Arial" panose="020B0604020202020204" pitchFamily="34" charset="0"/>
                <a:cs typeface="Arial" panose="020B0604020202020204" pitchFamily="34" charset="0"/>
              </a:rPr>
              <a:t>Список и вектор</a:t>
            </a:r>
            <a:r>
              <a:rPr lang="en-US" sz="1400" dirty="0">
                <a:latin typeface="Arial" panose="020B0604020202020204" pitchFamily="34" charset="0"/>
                <a:cs typeface="Arial" panose="020B0604020202020204" pitchFamily="34" charset="0"/>
              </a:rPr>
              <a:t>/</a:t>
            </a:r>
            <a:r>
              <a:rPr lang="ru-RU" sz="1400" dirty="0">
                <a:latin typeface="Arial" panose="020B0604020202020204" pitchFamily="34" charset="0"/>
                <a:cs typeface="Arial" panose="020B0604020202020204" pitchFamily="34" charset="0"/>
              </a:rPr>
              <a:t>массив, но у них есть ряд недостатков связанных в основном с операциями поиска и вставки удаления, так</a:t>
            </a:r>
            <a:r>
              <a:rPr lang="en-US" sz="14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ru-RU" sz="1400" dirty="0">
                <a:latin typeface="Arial" panose="020B0604020202020204" pitchFamily="34" charset="0"/>
                <a:cs typeface="Arial" panose="020B0604020202020204" pitchFamily="34" charset="0"/>
              </a:rPr>
              <a:t>Для списка вставка</a:t>
            </a:r>
            <a:r>
              <a:rPr lang="en-US" sz="1400" dirty="0">
                <a:latin typeface="Arial" panose="020B0604020202020204" pitchFamily="34" charset="0"/>
                <a:cs typeface="Arial" panose="020B0604020202020204" pitchFamily="34" charset="0"/>
              </a:rPr>
              <a:t>/</a:t>
            </a:r>
            <a:r>
              <a:rPr lang="ru-RU" sz="1400" dirty="0">
                <a:latin typeface="Arial" panose="020B0604020202020204" pitchFamily="34" charset="0"/>
                <a:cs typeface="Arial" panose="020B0604020202020204" pitchFamily="34" charset="0"/>
              </a:rPr>
              <a:t>удаление имеют сложность О(1), а поиск О(</a:t>
            </a:r>
            <a:r>
              <a:rPr lang="en-US" sz="1400" dirty="0">
                <a:latin typeface="Arial" panose="020B0604020202020204" pitchFamily="34" charset="0"/>
                <a:cs typeface="Arial" panose="020B0604020202020204" pitchFamily="34" charset="0"/>
              </a:rPr>
              <a:t>N)</a:t>
            </a:r>
            <a:endParaRPr lang="ru-RU" sz="14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ru-RU" sz="1400" dirty="0">
                <a:latin typeface="Arial" panose="020B0604020202020204" pitchFamily="34" charset="0"/>
                <a:cs typeface="Arial" panose="020B0604020202020204" pitchFamily="34" charset="0"/>
              </a:rPr>
              <a:t>Для вектора и массива вставка удаление имеют сложность </a:t>
            </a:r>
            <a:r>
              <a:rPr lang="en-US" sz="1400" dirty="0">
                <a:latin typeface="Arial" panose="020B0604020202020204" pitchFamily="34" charset="0"/>
                <a:cs typeface="Arial" panose="020B0604020202020204" pitchFamily="34" charset="0"/>
              </a:rPr>
              <a:t>O</a:t>
            </a:r>
            <a:r>
              <a:rPr lang="ru-RU" sz="1400" dirty="0">
                <a:latin typeface="Arial" panose="020B0604020202020204" pitchFamily="34" charset="0"/>
                <a:cs typeface="Arial" panose="020B0604020202020204" pitchFamily="34" charset="0"/>
              </a:rPr>
              <a:t>(</a:t>
            </a:r>
            <a:r>
              <a:rPr lang="en-US" sz="1400" dirty="0">
                <a:latin typeface="Arial" panose="020B0604020202020204" pitchFamily="34" charset="0"/>
                <a:cs typeface="Arial" panose="020B0604020202020204" pitchFamily="34" charset="0"/>
              </a:rPr>
              <a:t>N</a:t>
            </a:r>
            <a:r>
              <a:rPr lang="ru-RU" sz="1400" dirty="0">
                <a:latin typeface="Arial" panose="020B0604020202020204" pitchFamily="34" charset="0"/>
                <a:cs typeface="Arial" panose="020B0604020202020204" pitchFamily="34" charset="0"/>
              </a:rPr>
              <a:t>), а поиск О(</a:t>
            </a:r>
            <a:r>
              <a:rPr lang="en-US" sz="1400" dirty="0">
                <a:latin typeface="Arial" panose="020B0604020202020204" pitchFamily="34" charset="0"/>
                <a:cs typeface="Arial" panose="020B0604020202020204" pitchFamily="34" charset="0"/>
              </a:rPr>
              <a:t>log(N))</a:t>
            </a:r>
          </a:p>
          <a:p>
            <a:pPr>
              <a:lnSpc>
                <a:spcPct val="150000"/>
              </a:lnSpc>
            </a:pPr>
            <a:r>
              <a:rPr lang="ru-RU" sz="1400" dirty="0">
                <a:latin typeface="Arial" panose="020B0604020202020204" pitchFamily="34" charset="0"/>
                <a:cs typeface="Arial" panose="020B0604020202020204" pitchFamily="34" charset="0"/>
              </a:rPr>
              <a:t>Как видно, у этих структур имеется достоинство только в одном из двух областей, либо в поиске либо в области вставки, как же можно совместить преимущество быстрой вставки</a:t>
            </a:r>
            <a:r>
              <a:rPr lang="en-US" sz="1400" dirty="0">
                <a:latin typeface="Arial" panose="020B0604020202020204" pitchFamily="34" charset="0"/>
                <a:cs typeface="Arial" panose="020B0604020202020204" pitchFamily="34" charset="0"/>
              </a:rPr>
              <a:t>/</a:t>
            </a:r>
            <a:r>
              <a:rPr lang="ru-RU" sz="1400" dirty="0">
                <a:latin typeface="Arial" panose="020B0604020202020204" pitchFamily="34" charset="0"/>
                <a:cs typeface="Arial" panose="020B0604020202020204" pitchFamily="34" charset="0"/>
              </a:rPr>
              <a:t>удаления и быстрого поиска.</a:t>
            </a:r>
          </a:p>
          <a:p>
            <a:pPr>
              <a:lnSpc>
                <a:spcPct val="150000"/>
              </a:lnSpc>
            </a:pPr>
            <a:r>
              <a:rPr lang="ru-RU" sz="1400" dirty="0">
                <a:latin typeface="Arial" panose="020B0604020202020204" pitchFamily="34" charset="0"/>
                <a:cs typeface="Arial" panose="020B0604020202020204" pitchFamily="34" charset="0"/>
              </a:rPr>
              <a:t>Именно для этого можно использовать</a:t>
            </a:r>
            <a:r>
              <a:rPr lang="en-US" sz="1400" dirty="0">
                <a:latin typeface="Arial" panose="020B0604020202020204" pitchFamily="34" charset="0"/>
                <a:cs typeface="Arial" panose="020B0604020202020204" pitchFamily="34" charset="0"/>
              </a:rPr>
              <a:t> </a:t>
            </a:r>
            <a:r>
              <a:rPr lang="ru-RU" sz="1400" dirty="0">
                <a:latin typeface="Arial" panose="020B0604020202020204" pitchFamily="34" charset="0"/>
                <a:cs typeface="Arial" panose="020B0604020202020204" pitchFamily="34" charset="0"/>
              </a:rPr>
              <a:t>двоичное дерево, превратив его в двоичное дерево поиска, для этого необходимо ввести следующие правила при работе с двоичным деревом</a:t>
            </a:r>
            <a:r>
              <a:rPr lang="en-US" sz="14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ru-RU" sz="1400" dirty="0">
                <a:latin typeface="Arial" panose="020B0604020202020204" pitchFamily="34" charset="0"/>
                <a:cs typeface="Arial" panose="020B0604020202020204" pitchFamily="34" charset="0"/>
              </a:rPr>
              <a:t>Оба поддерева являются двоичными деревьями поиска</a:t>
            </a:r>
          </a:p>
          <a:p>
            <a:pPr marL="285750" indent="-285750">
              <a:lnSpc>
                <a:spcPct val="150000"/>
              </a:lnSpc>
              <a:buFont typeface="Arial" panose="020B0604020202020204" pitchFamily="34" charset="0"/>
              <a:buChar char="•"/>
            </a:pPr>
            <a:r>
              <a:rPr lang="ru-RU" sz="1400" dirty="0">
                <a:latin typeface="Arial" panose="020B0604020202020204" pitchFamily="34" charset="0"/>
                <a:cs typeface="Arial" panose="020B0604020202020204" pitchFamily="34" charset="0"/>
              </a:rPr>
              <a:t>У всех узлов левого поддерева любого узла, хранимое значение всегда меньше либо равно хранимого значения этого узла.</a:t>
            </a:r>
          </a:p>
          <a:p>
            <a:pPr marL="285750" indent="-285750">
              <a:lnSpc>
                <a:spcPct val="150000"/>
              </a:lnSpc>
              <a:buFont typeface="Arial" panose="020B0604020202020204" pitchFamily="34" charset="0"/>
              <a:buChar char="•"/>
            </a:pPr>
            <a:r>
              <a:rPr lang="ru-RU" sz="1400" dirty="0">
                <a:latin typeface="Arial" panose="020B0604020202020204" pitchFamily="34" charset="0"/>
                <a:cs typeface="Arial" panose="020B0604020202020204" pitchFamily="34" charset="0"/>
              </a:rPr>
              <a:t>У всех узлов правого поддерева любого узла, хранимое значение всегда больше либо равно хранимого значения этого узла.</a:t>
            </a:r>
          </a:p>
          <a:p>
            <a:pPr>
              <a:lnSpc>
                <a:spcPct val="150000"/>
              </a:lnSpc>
            </a:pPr>
            <a:endParaRPr lang="ru-RU" sz="1400" dirty="0">
              <a:latin typeface="Arial" panose="020B0604020202020204" pitchFamily="34" charset="0"/>
              <a:cs typeface="Arial" panose="020B0604020202020204" pitchFamily="34" charset="0"/>
            </a:endParaRPr>
          </a:p>
        </p:txBody>
      </p:sp>
      <p:sp>
        <p:nvSpPr>
          <p:cNvPr id="11" name="Заголовок 2"/>
          <p:cNvSpPr txBox="1">
            <a:spLocks/>
          </p:cNvSpPr>
          <p:nvPr/>
        </p:nvSpPr>
        <p:spPr>
          <a:xfrm>
            <a:off x="829651" y="1094925"/>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069246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5" y="481752"/>
            <a:ext cx="7725544"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ru-RU" sz="3200" dirty="0">
                <a:solidFill>
                  <a:schemeClr val="accent1">
                    <a:lumMod val="75000"/>
                  </a:schemeClr>
                </a:solidFill>
                <a:latin typeface="Arial" panose="020B0604020202020204" pitchFamily="34" charset="0"/>
                <a:cs typeface="Arial" panose="020B0604020202020204" pitchFamily="34" charset="0"/>
              </a:rPr>
              <a:t>Двоичное дерево поиска</a:t>
            </a: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 name="Номер слайда 1"/>
          <p:cNvSpPr>
            <a:spLocks noGrp="1"/>
          </p:cNvSpPr>
          <p:nvPr>
            <p:ph type="sldNum" sz="quarter" idx="12"/>
          </p:nvPr>
        </p:nvSpPr>
        <p:spPr>
          <a:xfrm>
            <a:off x="10513589" y="6356353"/>
            <a:ext cx="1187570" cy="365125"/>
          </a:xfrm>
        </p:spPr>
        <p:txBody>
          <a:bodyPr/>
          <a:lstStyle/>
          <a:p>
            <a:fld id="{9DD0990C-240E-4F6D-96E9-50DBAF192F56}" type="slidenum">
              <a:rPr lang="ru-RU" smtClean="0">
                <a:latin typeface="Arial" panose="020B0604020202020204" pitchFamily="34" charset="0"/>
                <a:cs typeface="Arial" panose="020B0604020202020204" pitchFamily="34" charset="0"/>
              </a:rPr>
              <a:t>5</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p:sp>
        <p:nvSpPr>
          <p:cNvPr id="9" name="TextBox 8"/>
          <p:cNvSpPr txBox="1"/>
          <p:nvPr/>
        </p:nvSpPr>
        <p:spPr>
          <a:xfrm>
            <a:off x="830630" y="1547249"/>
            <a:ext cx="6483001" cy="1061829"/>
          </a:xfrm>
          <a:prstGeom prst="rect">
            <a:avLst/>
          </a:prstGeom>
          <a:noFill/>
        </p:spPr>
        <p:txBody>
          <a:bodyPr wrap="square" rtlCol="0">
            <a:spAutoFit/>
          </a:bodyPr>
          <a:lstStyle/>
          <a:p>
            <a:pPr>
              <a:lnSpc>
                <a:spcPct val="150000"/>
              </a:lnSpc>
            </a:pPr>
            <a:r>
              <a:rPr lang="ru-RU" sz="1400" dirty="0">
                <a:latin typeface="Arial" panose="020B0604020202020204" pitchFamily="34" charset="0"/>
                <a:cs typeface="Arial" panose="020B0604020202020204" pitchFamily="34" charset="0"/>
              </a:rPr>
              <a:t>Двоичное дерево поиска</a:t>
            </a:r>
            <a:r>
              <a:rPr lang="en-US" sz="1400" dirty="0">
                <a:latin typeface="Arial" panose="020B0604020202020204" pitchFamily="34" charset="0"/>
                <a:cs typeface="Arial" panose="020B0604020202020204" pitchFamily="34" charset="0"/>
              </a:rPr>
              <a:t> – </a:t>
            </a:r>
            <a:r>
              <a:rPr lang="ru-RU" sz="1400" dirty="0">
                <a:latin typeface="Arial" panose="020B0604020202020204" pitchFamily="34" charset="0"/>
                <a:cs typeface="Arial" panose="020B0604020202020204" pitchFamily="34" charset="0"/>
              </a:rPr>
              <a:t>это двоичное дерево придерживающееся 2х правил, согласно которым левые потомки всегда меньше или равны текущего элемента, а правые больше или равны текущего элемента.</a:t>
            </a:r>
            <a:endParaRPr lang="en-US" sz="1400" dirty="0">
              <a:latin typeface="Arial" panose="020B0604020202020204" pitchFamily="34" charset="0"/>
              <a:cs typeface="Arial" panose="020B0604020202020204" pitchFamily="34" charset="0"/>
            </a:endParaRPr>
          </a:p>
        </p:txBody>
      </p:sp>
      <p:sp>
        <p:nvSpPr>
          <p:cNvPr id="11" name="Заголовок 2"/>
          <p:cNvSpPr txBox="1">
            <a:spLocks/>
          </p:cNvSpPr>
          <p:nvPr/>
        </p:nvSpPr>
        <p:spPr>
          <a:xfrm>
            <a:off x="829651" y="1094925"/>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pic>
        <p:nvPicPr>
          <p:cNvPr id="3" name="Рисунок 2"/>
          <p:cNvPicPr>
            <a:picLocks noChangeAspect="1"/>
          </p:cNvPicPr>
          <p:nvPr/>
        </p:nvPicPr>
        <p:blipFill>
          <a:blip r:embed="rId4"/>
          <a:stretch>
            <a:fillRect/>
          </a:stretch>
        </p:blipFill>
        <p:spPr>
          <a:xfrm>
            <a:off x="7313631" y="1437778"/>
            <a:ext cx="4167000" cy="3726000"/>
          </a:xfrm>
          <a:prstGeom prst="rect">
            <a:avLst/>
          </a:prstGeom>
        </p:spPr>
      </p:pic>
      <p:graphicFrame>
        <p:nvGraphicFramePr>
          <p:cNvPr id="13" name="Таблица 12"/>
          <p:cNvGraphicFramePr>
            <a:graphicFrameLocks noGrp="1"/>
          </p:cNvGraphicFramePr>
          <p:nvPr>
            <p:extLst>
              <p:ext uri="{D42A27DB-BD31-4B8C-83A1-F6EECF244321}">
                <p14:modId xmlns:p14="http://schemas.microsoft.com/office/powerpoint/2010/main" val="150609899"/>
              </p:ext>
            </p:extLst>
          </p:nvPr>
        </p:nvGraphicFramePr>
        <p:xfrm>
          <a:off x="8167374" y="5288918"/>
          <a:ext cx="3313257" cy="1432560"/>
        </p:xfrm>
        <a:graphic>
          <a:graphicData uri="http://schemas.openxmlformats.org/drawingml/2006/table">
            <a:tbl>
              <a:tblPr>
                <a:tableStyleId>{0505E3EF-67EA-436B-97B2-0124C06EBD24}</a:tableStyleId>
              </a:tblPr>
              <a:tblGrid>
                <a:gridCol w="1104419">
                  <a:extLst>
                    <a:ext uri="{9D8B030D-6E8A-4147-A177-3AD203B41FA5}">
                      <a16:colId xmlns:a16="http://schemas.microsoft.com/office/drawing/2014/main" val="1099600529"/>
                    </a:ext>
                  </a:extLst>
                </a:gridCol>
                <a:gridCol w="1104419">
                  <a:extLst>
                    <a:ext uri="{9D8B030D-6E8A-4147-A177-3AD203B41FA5}">
                      <a16:colId xmlns:a16="http://schemas.microsoft.com/office/drawing/2014/main" val="3985425632"/>
                    </a:ext>
                  </a:extLst>
                </a:gridCol>
                <a:gridCol w="1104419">
                  <a:extLst>
                    <a:ext uri="{9D8B030D-6E8A-4147-A177-3AD203B41FA5}">
                      <a16:colId xmlns:a16="http://schemas.microsoft.com/office/drawing/2014/main" val="3954200576"/>
                    </a:ext>
                  </a:extLst>
                </a:gridCol>
              </a:tblGrid>
              <a:tr h="0">
                <a:tc>
                  <a:txBody>
                    <a:bodyPr/>
                    <a:lstStyle/>
                    <a:p>
                      <a:pPr fontAlgn="t"/>
                      <a:r>
                        <a:rPr lang="ru-RU" sz="1400" dirty="0">
                          <a:effectLst/>
                        </a:rPr>
                        <a:t>Расход </a:t>
                      </a:r>
                      <a:endParaRPr lang="en-US" sz="1400" dirty="0">
                        <a:effectLst/>
                      </a:endParaRPr>
                    </a:p>
                    <a:p>
                      <a:pPr fontAlgn="t"/>
                      <a:r>
                        <a:rPr lang="ru-RU" sz="1400" dirty="0">
                          <a:effectLst/>
                        </a:rPr>
                        <a:t>памяти</a:t>
                      </a:r>
                      <a:endParaRPr lang="ru-RU" sz="1400" dirty="0">
                        <a:effectLst/>
                        <a:latin typeface="Arial" panose="020B0604020202020204" pitchFamily="34" charset="0"/>
                        <a:cs typeface="Arial" panose="020B0604020202020204" pitchFamily="34" charset="0"/>
                      </a:endParaRPr>
                    </a:p>
                  </a:txBody>
                  <a:tcPr/>
                </a:tc>
                <a:tc>
                  <a:txBody>
                    <a:bodyPr/>
                    <a:lstStyle/>
                    <a:p>
                      <a:pPr fontAlgn="t"/>
                      <a:r>
                        <a:rPr lang="en-US" sz="1400" dirty="0">
                          <a:effectLst/>
                        </a:rPr>
                        <a:t>O(n)</a:t>
                      </a:r>
                      <a:endParaRPr lang="en-US" sz="1400" dirty="0">
                        <a:effectLst/>
                        <a:latin typeface="Arial" panose="020B0604020202020204" pitchFamily="34" charset="0"/>
                        <a:cs typeface="Arial" panose="020B0604020202020204" pitchFamily="34" charset="0"/>
                      </a:endParaRPr>
                    </a:p>
                  </a:txBody>
                  <a:tcPr/>
                </a:tc>
                <a:tc>
                  <a:txBody>
                    <a:bodyPr/>
                    <a:lstStyle/>
                    <a:p>
                      <a:pPr fontAlgn="t"/>
                      <a:r>
                        <a:rPr lang="en-US" sz="1400">
                          <a:effectLst/>
                        </a:rPr>
                        <a:t>O(n)</a:t>
                      </a:r>
                      <a:endParaRPr lang="en-US" sz="1400">
                        <a:effectLst/>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17114958"/>
                  </a:ext>
                </a:extLst>
              </a:tr>
              <a:tr h="0">
                <a:tc>
                  <a:txBody>
                    <a:bodyPr/>
                    <a:lstStyle/>
                    <a:p>
                      <a:pPr fontAlgn="t"/>
                      <a:r>
                        <a:rPr lang="ru-RU" sz="1400">
                          <a:effectLst/>
                        </a:rPr>
                        <a:t>Поиск</a:t>
                      </a:r>
                      <a:endParaRPr lang="ru-RU" sz="1400">
                        <a:effectLst/>
                        <a:latin typeface="Arial" panose="020B0604020202020204" pitchFamily="34" charset="0"/>
                        <a:cs typeface="Arial" panose="020B0604020202020204" pitchFamily="34" charset="0"/>
                      </a:endParaRPr>
                    </a:p>
                  </a:txBody>
                  <a:tcPr/>
                </a:tc>
                <a:tc>
                  <a:txBody>
                    <a:bodyPr/>
                    <a:lstStyle/>
                    <a:p>
                      <a:pPr fontAlgn="t"/>
                      <a:r>
                        <a:rPr lang="en-US" sz="1400" dirty="0">
                          <a:effectLst/>
                        </a:rPr>
                        <a:t>O(log n)</a:t>
                      </a:r>
                      <a:endParaRPr lang="en-US" sz="1400" dirty="0">
                        <a:effectLst/>
                        <a:latin typeface="Arial" panose="020B0604020202020204" pitchFamily="34" charset="0"/>
                        <a:cs typeface="Arial" panose="020B0604020202020204" pitchFamily="34" charset="0"/>
                      </a:endParaRPr>
                    </a:p>
                  </a:txBody>
                  <a:tcPr/>
                </a:tc>
                <a:tc>
                  <a:txBody>
                    <a:bodyPr/>
                    <a:lstStyle/>
                    <a:p>
                      <a:pPr fontAlgn="t"/>
                      <a:r>
                        <a:rPr lang="en-US" sz="1400">
                          <a:effectLst/>
                        </a:rPr>
                        <a:t>O(n)</a:t>
                      </a:r>
                      <a:endParaRPr lang="en-US" sz="1400">
                        <a:effectLst/>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188385360"/>
                  </a:ext>
                </a:extLst>
              </a:tr>
              <a:tr h="0">
                <a:tc>
                  <a:txBody>
                    <a:bodyPr/>
                    <a:lstStyle/>
                    <a:p>
                      <a:pPr fontAlgn="t"/>
                      <a:r>
                        <a:rPr lang="ru-RU" sz="1400">
                          <a:effectLst/>
                        </a:rPr>
                        <a:t>Вставка</a:t>
                      </a:r>
                      <a:endParaRPr lang="ru-RU" sz="1400">
                        <a:effectLst/>
                        <a:latin typeface="Arial" panose="020B0604020202020204" pitchFamily="34" charset="0"/>
                        <a:cs typeface="Arial" panose="020B0604020202020204" pitchFamily="34" charset="0"/>
                      </a:endParaRPr>
                    </a:p>
                  </a:txBody>
                  <a:tcPr/>
                </a:tc>
                <a:tc>
                  <a:txBody>
                    <a:bodyPr/>
                    <a:lstStyle/>
                    <a:p>
                      <a:pPr fontAlgn="t"/>
                      <a:r>
                        <a:rPr lang="en-US" sz="1400">
                          <a:effectLst/>
                        </a:rPr>
                        <a:t>O(log n)</a:t>
                      </a:r>
                      <a:endParaRPr lang="en-US" sz="1400">
                        <a:effectLst/>
                        <a:latin typeface="Arial" panose="020B0604020202020204" pitchFamily="34" charset="0"/>
                        <a:cs typeface="Arial" panose="020B0604020202020204" pitchFamily="34" charset="0"/>
                      </a:endParaRPr>
                    </a:p>
                  </a:txBody>
                  <a:tcPr/>
                </a:tc>
                <a:tc>
                  <a:txBody>
                    <a:bodyPr/>
                    <a:lstStyle/>
                    <a:p>
                      <a:pPr fontAlgn="t"/>
                      <a:r>
                        <a:rPr lang="en-US" sz="1400">
                          <a:effectLst/>
                        </a:rPr>
                        <a:t>O(n)</a:t>
                      </a:r>
                      <a:endParaRPr lang="en-US" sz="1400">
                        <a:effectLst/>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152126031"/>
                  </a:ext>
                </a:extLst>
              </a:tr>
              <a:tr h="0">
                <a:tc>
                  <a:txBody>
                    <a:bodyPr/>
                    <a:lstStyle/>
                    <a:p>
                      <a:pPr fontAlgn="t"/>
                      <a:r>
                        <a:rPr lang="ru-RU" sz="1400" dirty="0">
                          <a:effectLst/>
                        </a:rPr>
                        <a:t>Удаление</a:t>
                      </a:r>
                      <a:endParaRPr lang="ru-RU" sz="1400" dirty="0">
                        <a:effectLst/>
                        <a:latin typeface="Arial" panose="020B0604020202020204" pitchFamily="34" charset="0"/>
                        <a:cs typeface="Arial" panose="020B0604020202020204" pitchFamily="34" charset="0"/>
                      </a:endParaRPr>
                    </a:p>
                  </a:txBody>
                  <a:tcPr/>
                </a:tc>
                <a:tc>
                  <a:txBody>
                    <a:bodyPr/>
                    <a:lstStyle/>
                    <a:p>
                      <a:pPr fontAlgn="t"/>
                      <a:r>
                        <a:rPr lang="en-US" sz="1400">
                          <a:effectLst/>
                        </a:rPr>
                        <a:t>O(log n)</a:t>
                      </a:r>
                      <a:endParaRPr lang="en-US" sz="1400">
                        <a:effectLst/>
                        <a:latin typeface="Arial" panose="020B0604020202020204" pitchFamily="34" charset="0"/>
                        <a:cs typeface="Arial" panose="020B0604020202020204" pitchFamily="34" charset="0"/>
                      </a:endParaRPr>
                    </a:p>
                  </a:txBody>
                  <a:tcPr/>
                </a:tc>
                <a:tc>
                  <a:txBody>
                    <a:bodyPr/>
                    <a:lstStyle/>
                    <a:p>
                      <a:pPr fontAlgn="t"/>
                      <a:r>
                        <a:rPr lang="en-US" sz="1400" dirty="0">
                          <a:effectLst/>
                        </a:rPr>
                        <a:t>O(n)</a:t>
                      </a:r>
                      <a:endParaRPr lang="en-US" sz="1400" dirty="0">
                        <a:effectLst/>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263327667"/>
                  </a:ext>
                </a:extLst>
              </a:tr>
            </a:tbl>
          </a:graphicData>
        </a:graphic>
      </p:graphicFrame>
      <p:sp>
        <p:nvSpPr>
          <p:cNvPr id="14" name="Прямоугольник 13"/>
          <p:cNvSpPr/>
          <p:nvPr/>
        </p:nvSpPr>
        <p:spPr>
          <a:xfrm>
            <a:off x="829651" y="2609078"/>
            <a:ext cx="6096000" cy="3647152"/>
          </a:xfrm>
          <a:prstGeom prst="rect">
            <a:avLst/>
          </a:prstGeom>
        </p:spPr>
        <p:txBody>
          <a:bodyPr>
            <a:spAutoFit/>
          </a:bodyPr>
          <a:lstStyle/>
          <a:p>
            <a:pPr>
              <a:lnSpc>
                <a:spcPct val="150000"/>
              </a:lnSpc>
            </a:pPr>
            <a:r>
              <a:rPr lang="ru-RU" sz="1400" dirty="0">
                <a:latin typeface="Arial" panose="020B0604020202020204" pitchFamily="34" charset="0"/>
                <a:cs typeface="Arial" panose="020B0604020202020204" pitchFamily="34" charset="0"/>
              </a:rPr>
              <a:t>Поисковые деревья — это решения так называемой «словарной проблемы». Предположим, что имеется большое количество ключей, каждый из которых имеет значение. В </a:t>
            </a:r>
            <a:r>
              <a:rPr lang="ru-RU" sz="1400" dirty="0" err="1">
                <a:latin typeface="Arial" panose="020B0604020202020204" pitchFamily="34" charset="0"/>
                <a:cs typeface="Arial" panose="020B0604020202020204" pitchFamily="34" charset="0"/>
              </a:rPr>
              <a:t>немецко</a:t>
            </a:r>
            <a:r>
              <a:rPr lang="ru-RU" sz="1400" dirty="0">
                <a:latin typeface="Arial" panose="020B0604020202020204" pitchFamily="34" charset="0"/>
                <a:cs typeface="Arial" panose="020B0604020202020204" pitchFamily="34" charset="0"/>
              </a:rPr>
              <a:t>–английском словаре немецкое слово является ключевым, а английские слова являются значением, которое вы ищете. Аналогично ведет себя телефонная книга с именем и адресом в качестве ключа, а номер телефона — в качестве искомого значения.</a:t>
            </a:r>
            <a:endParaRPr lang="en-US" sz="1400" dirty="0">
              <a:latin typeface="Arial" panose="020B0604020202020204" pitchFamily="34" charset="0"/>
              <a:cs typeface="Arial" panose="020B0604020202020204" pitchFamily="34" charset="0"/>
            </a:endParaRPr>
          </a:p>
          <a:p>
            <a:pPr>
              <a:lnSpc>
                <a:spcPct val="150000"/>
              </a:lnSpc>
            </a:pPr>
            <a:r>
              <a:rPr lang="ru-RU" sz="1400" dirty="0">
                <a:latin typeface="Arial" panose="020B0604020202020204" pitchFamily="34" charset="0"/>
                <a:cs typeface="Arial" panose="020B0604020202020204" pitchFamily="34" charset="0"/>
              </a:rPr>
              <a:t>Этот подход получил в информатике название «двоичный поиск». Она воссоздана очевидным образом с помощью очень известного метода поиска «двоичный поиск в массиве». Их поведение оптимально с точки зрения информации, а именно логарифмически.</a:t>
            </a:r>
          </a:p>
        </p:txBody>
      </p:sp>
      <p:pic>
        <p:nvPicPr>
          <p:cNvPr id="12" name="Рисунок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59965" y="3711"/>
            <a:ext cx="2437166" cy="1543538"/>
          </a:xfrm>
          <a:prstGeom prst="rect">
            <a:avLst/>
          </a:prstGeom>
        </p:spPr>
      </p:pic>
    </p:spTree>
    <p:extLst>
      <p:ext uri="{BB962C8B-B14F-4D97-AF65-F5344CB8AC3E}">
        <p14:creationId xmlns:p14="http://schemas.microsoft.com/office/powerpoint/2010/main" val="6171102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5" y="481752"/>
            <a:ext cx="7725544"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ru-RU" sz="3200" dirty="0">
                <a:solidFill>
                  <a:schemeClr val="accent1">
                    <a:lumMod val="75000"/>
                  </a:schemeClr>
                </a:solidFill>
                <a:latin typeface="Arial" panose="020B0604020202020204" pitchFamily="34" charset="0"/>
                <a:cs typeface="Arial" panose="020B0604020202020204" pitchFamily="34" charset="0"/>
              </a:rPr>
              <a:t>Обход дерева</a:t>
            </a: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 name="Номер слайда 1"/>
          <p:cNvSpPr>
            <a:spLocks noGrp="1"/>
          </p:cNvSpPr>
          <p:nvPr>
            <p:ph type="sldNum" sz="quarter" idx="12"/>
          </p:nvPr>
        </p:nvSpPr>
        <p:spPr>
          <a:xfrm>
            <a:off x="10513589" y="6356353"/>
            <a:ext cx="1187570" cy="365125"/>
          </a:xfrm>
        </p:spPr>
        <p:txBody>
          <a:bodyPr/>
          <a:lstStyle/>
          <a:p>
            <a:fld id="{9DD0990C-240E-4F6D-96E9-50DBAF192F56}" type="slidenum">
              <a:rPr lang="ru-RU" smtClean="0">
                <a:latin typeface="Arial" panose="020B0604020202020204" pitchFamily="34" charset="0"/>
                <a:cs typeface="Arial" panose="020B0604020202020204" pitchFamily="34" charset="0"/>
              </a:rPr>
              <a:t>6</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p:sp>
        <p:nvSpPr>
          <p:cNvPr id="9" name="TextBox 8"/>
          <p:cNvSpPr txBox="1"/>
          <p:nvPr/>
        </p:nvSpPr>
        <p:spPr>
          <a:xfrm>
            <a:off x="828672" y="1401204"/>
            <a:ext cx="10760576" cy="1708160"/>
          </a:xfrm>
          <a:prstGeom prst="rect">
            <a:avLst/>
          </a:prstGeom>
          <a:noFill/>
        </p:spPr>
        <p:txBody>
          <a:bodyPr wrap="square" rtlCol="0">
            <a:spAutoFit/>
          </a:bodyPr>
          <a:lstStyle/>
          <a:p>
            <a:pPr>
              <a:lnSpc>
                <a:spcPct val="150000"/>
              </a:lnSpc>
            </a:pPr>
            <a:r>
              <a:rPr lang="ru-RU" sz="1400" dirty="0">
                <a:latin typeface="Arial" panose="020B0604020202020204" pitchFamily="34" charset="0"/>
                <a:cs typeface="Arial" panose="020B0604020202020204" pitchFamily="34" charset="0"/>
              </a:rPr>
              <a:t>Процесс обхода дерева проще всего реализовать как рекурсивный процесс. Последовательно обследуя каждый узел дерева и посещая сначала левую его часть, затем правую. Стандартный порядок обхода выдаст отсортированный по возрастанию результат, его инверсия отсортированный по убыванию. Так же, можно использовать обход в ширину, тогда получится другой порядок обхода.</a:t>
            </a:r>
          </a:p>
          <a:p>
            <a:pPr>
              <a:lnSpc>
                <a:spcPct val="150000"/>
              </a:lnSpc>
            </a:pPr>
            <a:r>
              <a:rPr lang="ru-RU" sz="1400" dirty="0">
                <a:latin typeface="Arial" panose="020B0604020202020204" pitchFamily="34" charset="0"/>
                <a:cs typeface="Arial" panose="020B0604020202020204" pitchFamily="34" charset="0"/>
              </a:rPr>
              <a:t>Для приведенного дерева вывод будет</a:t>
            </a:r>
            <a:r>
              <a:rPr lang="en-US" sz="1400" dirty="0">
                <a:latin typeface="Arial" panose="020B0604020202020204" pitchFamily="34" charset="0"/>
                <a:cs typeface="Arial" panose="020B0604020202020204" pitchFamily="34" charset="0"/>
              </a:rPr>
              <a:t>: </a:t>
            </a:r>
            <a:r>
              <a:rPr lang="ru-RU" sz="1400" dirty="0">
                <a:latin typeface="Arial" panose="020B0604020202020204" pitchFamily="34" charset="0"/>
                <a:cs typeface="Arial" panose="020B0604020202020204" pitchFamily="34" charset="0"/>
              </a:rPr>
              <a:t>1, 2, 3, 4, 5, 6, 7, 8, 9, 10</a:t>
            </a:r>
            <a:endParaRPr lang="en-US" sz="1400" dirty="0">
              <a:latin typeface="Arial" panose="020B0604020202020204" pitchFamily="34" charset="0"/>
              <a:cs typeface="Arial" panose="020B0604020202020204" pitchFamily="34" charset="0"/>
            </a:endParaRPr>
          </a:p>
        </p:txBody>
      </p:sp>
      <p:sp>
        <p:nvSpPr>
          <p:cNvPr id="11" name="Заголовок 2"/>
          <p:cNvSpPr txBox="1">
            <a:spLocks/>
          </p:cNvSpPr>
          <p:nvPr/>
        </p:nvSpPr>
        <p:spPr>
          <a:xfrm>
            <a:off x="829651" y="1094925"/>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pic>
        <p:nvPicPr>
          <p:cNvPr id="12" name="Рисунок 11"/>
          <p:cNvPicPr>
            <a:picLocks noChangeAspect="1"/>
          </p:cNvPicPr>
          <p:nvPr/>
        </p:nvPicPr>
        <p:blipFill>
          <a:blip r:embed="rId4"/>
          <a:stretch>
            <a:fillRect/>
          </a:stretch>
        </p:blipFill>
        <p:spPr>
          <a:xfrm>
            <a:off x="821105" y="3107561"/>
            <a:ext cx="4897980" cy="3577058"/>
          </a:xfrm>
          <a:prstGeom prst="rect">
            <a:avLst/>
          </a:prstGeom>
        </p:spPr>
      </p:pic>
      <p:pic>
        <p:nvPicPr>
          <p:cNvPr id="15" name="Рисунок 14"/>
          <p:cNvPicPr>
            <a:picLocks noChangeAspect="1"/>
          </p:cNvPicPr>
          <p:nvPr/>
        </p:nvPicPr>
        <p:blipFill>
          <a:blip r:embed="rId5"/>
          <a:stretch>
            <a:fillRect/>
          </a:stretch>
        </p:blipFill>
        <p:spPr>
          <a:xfrm>
            <a:off x="6298546" y="2319040"/>
            <a:ext cx="5290702" cy="4055850"/>
          </a:xfrm>
          <a:prstGeom prst="rect">
            <a:avLst/>
          </a:prstGeom>
        </p:spPr>
      </p:pic>
    </p:spTree>
    <p:extLst>
      <p:ext uri="{BB962C8B-B14F-4D97-AF65-F5344CB8AC3E}">
        <p14:creationId xmlns:p14="http://schemas.microsoft.com/office/powerpoint/2010/main" val="2130041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5" y="481752"/>
            <a:ext cx="7725544"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ru-RU" sz="3200" dirty="0">
                <a:solidFill>
                  <a:schemeClr val="accent1">
                    <a:lumMod val="75000"/>
                  </a:schemeClr>
                </a:solidFill>
                <a:latin typeface="Arial" panose="020B0604020202020204" pitchFamily="34" charset="0"/>
                <a:cs typeface="Arial" panose="020B0604020202020204" pitchFamily="34" charset="0"/>
              </a:rPr>
              <a:t>Обход дерева</a:t>
            </a: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 name="Номер слайда 1"/>
          <p:cNvSpPr>
            <a:spLocks noGrp="1"/>
          </p:cNvSpPr>
          <p:nvPr>
            <p:ph type="sldNum" sz="quarter" idx="12"/>
          </p:nvPr>
        </p:nvSpPr>
        <p:spPr>
          <a:xfrm>
            <a:off x="10513589" y="6356353"/>
            <a:ext cx="1187570" cy="365125"/>
          </a:xfrm>
        </p:spPr>
        <p:txBody>
          <a:bodyPr/>
          <a:lstStyle/>
          <a:p>
            <a:fld id="{9DD0990C-240E-4F6D-96E9-50DBAF192F56}" type="slidenum">
              <a:rPr lang="ru-RU" smtClean="0">
                <a:latin typeface="Arial" panose="020B0604020202020204" pitchFamily="34" charset="0"/>
                <a:cs typeface="Arial" panose="020B0604020202020204" pitchFamily="34" charset="0"/>
              </a:rPr>
              <a:t>7</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p:sp>
        <p:nvSpPr>
          <p:cNvPr id="11" name="Заголовок 2"/>
          <p:cNvSpPr txBox="1">
            <a:spLocks/>
          </p:cNvSpPr>
          <p:nvPr/>
        </p:nvSpPr>
        <p:spPr>
          <a:xfrm>
            <a:off x="829651" y="1094925"/>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ru-RU" sz="2400" dirty="0">
                <a:solidFill>
                  <a:schemeClr val="accent1">
                    <a:lumMod val="75000"/>
                  </a:schemeClr>
                </a:solidFill>
                <a:latin typeface="Arial" panose="020B0604020202020204" pitchFamily="34" charset="0"/>
                <a:cs typeface="Arial" panose="020B0604020202020204" pitchFamily="34" charset="0"/>
              </a:rPr>
              <a:t>Код обхода</a:t>
            </a:r>
          </a:p>
        </p:txBody>
      </p:sp>
      <p:sp>
        <p:nvSpPr>
          <p:cNvPr id="3" name="Прямоугольник 2"/>
          <p:cNvSpPr/>
          <p:nvPr/>
        </p:nvSpPr>
        <p:spPr>
          <a:xfrm>
            <a:off x="829651" y="1495514"/>
            <a:ext cx="6553916" cy="2554545"/>
          </a:xfrm>
          <a:prstGeom prst="rect">
            <a:avLst/>
          </a:prstGeom>
        </p:spPr>
        <p:txBody>
          <a:bodyPr wrap="square">
            <a:spAutoFit/>
          </a:bodyPr>
          <a:lstStyle/>
          <a:p>
            <a:r>
              <a:rPr lang="en-US" sz="1600" dirty="0">
                <a:solidFill>
                  <a:srgbClr val="0000FF"/>
                </a:solidFill>
                <a:latin typeface="Consolas" panose="020B0609020204030204" pitchFamily="49" charset="0"/>
              </a:rPr>
              <a:t>template</a:t>
            </a:r>
            <a:r>
              <a:rPr lang="en-US" sz="1600" dirty="0">
                <a:solidFill>
                  <a:srgbClr val="000000"/>
                </a:solidFill>
                <a:latin typeface="Consolas" panose="020B0609020204030204" pitchFamily="49" charset="0"/>
              </a:rPr>
              <a:t> &lt;</a:t>
            </a:r>
            <a:r>
              <a:rPr lang="en-US" sz="1600" dirty="0" err="1">
                <a:solidFill>
                  <a:srgbClr val="0000FF"/>
                </a:solidFill>
                <a:latin typeface="Consolas" panose="020B0609020204030204" pitchFamily="49" charset="0"/>
              </a:rPr>
              <a:t>typename</a:t>
            </a:r>
            <a:r>
              <a:rPr lang="en-US" sz="1600" dirty="0">
                <a:solidFill>
                  <a:srgbClr val="000000"/>
                </a:solidFill>
                <a:latin typeface="Consolas" panose="020B0609020204030204" pitchFamily="49" charset="0"/>
              </a:rPr>
              <a:t> T&gt;</a:t>
            </a:r>
          </a:p>
          <a:p>
            <a:r>
              <a:rPr lang="en-US" sz="1600" dirty="0">
                <a:solidFill>
                  <a:srgbClr val="0000FF"/>
                </a:solidFill>
                <a:latin typeface="Consolas" panose="020B0609020204030204" pitchFamily="49" charset="0"/>
              </a:rPr>
              <a:t>void</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recursive_travel</a:t>
            </a:r>
            <a:r>
              <a:rPr lang="en-US" sz="1600" dirty="0">
                <a:solidFill>
                  <a:srgbClr val="000000"/>
                </a:solidFill>
                <a:latin typeface="Consolas" panose="020B0609020204030204" pitchFamily="49" charset="0"/>
              </a:rPr>
              <a:t>(Tree&lt;T&gt;</a:t>
            </a:r>
            <a:r>
              <a:rPr lang="en-US" sz="1600" dirty="0">
                <a:solidFill>
                  <a:srgbClr val="0000FF"/>
                </a:solidFill>
                <a:latin typeface="Consolas" panose="020B0609020204030204" pitchFamily="49" charset="0"/>
              </a:rPr>
              <a:t>*</a:t>
            </a:r>
            <a:r>
              <a:rPr lang="en-US" sz="1600" dirty="0">
                <a:solidFill>
                  <a:srgbClr val="000000"/>
                </a:solidFill>
                <a:latin typeface="Consolas" panose="020B0609020204030204" pitchFamily="49" charset="0"/>
              </a:rPr>
              <a:t> t, </a:t>
            </a:r>
            <a:r>
              <a:rPr lang="en-US" sz="1600" dirty="0">
                <a:solidFill>
                  <a:srgbClr val="0000FF"/>
                </a:solidFill>
                <a:latin typeface="Consolas" panose="020B0609020204030204" pitchFamily="49" charset="0"/>
              </a:rPr>
              <a:t>void</a:t>
            </a:r>
            <a:r>
              <a:rPr lang="en-US" sz="1600" dirty="0">
                <a:solidFill>
                  <a:srgbClr val="000000"/>
                </a:solidFill>
                <a:latin typeface="Consolas" panose="020B0609020204030204" pitchFamily="49" charset="0"/>
              </a:rPr>
              <a:t> (*function)(T)){</a:t>
            </a:r>
          </a:p>
          <a:p>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if</a:t>
            </a:r>
            <a:r>
              <a:rPr lang="en-US" sz="1600" dirty="0">
                <a:solidFill>
                  <a:srgbClr val="000000"/>
                </a:solidFill>
                <a:latin typeface="Consolas" panose="020B0609020204030204" pitchFamily="49" charset="0"/>
              </a:rPr>
              <a:t>(t-&gt;</a:t>
            </a:r>
            <a:r>
              <a:rPr lang="en-US" sz="1600" dirty="0" err="1">
                <a:solidFill>
                  <a:srgbClr val="000000"/>
                </a:solidFill>
                <a:latin typeface="Consolas" panose="020B0609020204030204" pitchFamily="49" charset="0"/>
              </a:rPr>
              <a:t>hasLeft</a:t>
            </a:r>
            <a:r>
              <a:rPr lang="en-US" sz="1600" dirty="0">
                <a:solidFill>
                  <a:srgbClr val="000000"/>
                </a:solidFill>
                <a:latin typeface="Consolas" panose="020B0609020204030204" pitchFamily="49" charset="0"/>
              </a:rPr>
              <a:t>()){</a:t>
            </a:r>
          </a:p>
          <a:p>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recursive_travel</a:t>
            </a:r>
            <a:r>
              <a:rPr lang="en-US" sz="1600" dirty="0">
                <a:solidFill>
                  <a:srgbClr val="000000"/>
                </a:solidFill>
                <a:latin typeface="Consolas" panose="020B0609020204030204" pitchFamily="49" charset="0"/>
              </a:rPr>
              <a:t>(t-&gt;</a:t>
            </a:r>
            <a:r>
              <a:rPr lang="en-US" sz="1600" dirty="0" err="1">
                <a:solidFill>
                  <a:srgbClr val="000000"/>
                </a:solidFill>
                <a:latin typeface="Consolas" panose="020B0609020204030204" pitchFamily="49" charset="0"/>
              </a:rPr>
              <a:t>getLeft</a:t>
            </a:r>
            <a:r>
              <a:rPr lang="en-US" sz="1600" dirty="0">
                <a:solidFill>
                  <a:srgbClr val="000000"/>
                </a:solidFill>
                <a:latin typeface="Consolas" panose="020B0609020204030204" pitchFamily="49" charset="0"/>
              </a:rPr>
              <a:t>(), function);</a:t>
            </a:r>
          </a:p>
          <a:p>
            <a:r>
              <a:rPr lang="en-US" sz="1600" dirty="0">
                <a:solidFill>
                  <a:srgbClr val="000000"/>
                </a:solidFill>
                <a:latin typeface="Consolas" panose="020B0609020204030204" pitchFamily="49" charset="0"/>
              </a:rPr>
              <a:t>    }</a:t>
            </a:r>
          </a:p>
          <a:p>
            <a:r>
              <a:rPr lang="en-US" sz="1600" dirty="0">
                <a:solidFill>
                  <a:srgbClr val="000000"/>
                </a:solidFill>
                <a:latin typeface="Consolas" panose="020B0609020204030204" pitchFamily="49" charset="0"/>
              </a:rPr>
              <a:t>    function(t-&gt;</a:t>
            </a:r>
            <a:r>
              <a:rPr lang="en-US" sz="1600" dirty="0" err="1">
                <a:solidFill>
                  <a:srgbClr val="000000"/>
                </a:solidFill>
                <a:latin typeface="Consolas" panose="020B0609020204030204" pitchFamily="49" charset="0"/>
              </a:rPr>
              <a:t>getValue</a:t>
            </a:r>
            <a:r>
              <a:rPr lang="en-US" sz="1600" dirty="0">
                <a:solidFill>
                  <a:srgbClr val="000000"/>
                </a:solidFill>
                <a:latin typeface="Consolas" panose="020B0609020204030204" pitchFamily="49" charset="0"/>
              </a:rPr>
              <a:t>());</a:t>
            </a:r>
          </a:p>
          <a:p>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if</a:t>
            </a:r>
            <a:r>
              <a:rPr lang="en-US" sz="1600" dirty="0">
                <a:solidFill>
                  <a:srgbClr val="000000"/>
                </a:solidFill>
                <a:latin typeface="Consolas" panose="020B0609020204030204" pitchFamily="49" charset="0"/>
              </a:rPr>
              <a:t>(t-&gt;</a:t>
            </a:r>
            <a:r>
              <a:rPr lang="en-US" sz="1600" dirty="0" err="1">
                <a:solidFill>
                  <a:srgbClr val="000000"/>
                </a:solidFill>
                <a:latin typeface="Consolas" panose="020B0609020204030204" pitchFamily="49" charset="0"/>
              </a:rPr>
              <a:t>hasRight</a:t>
            </a:r>
            <a:r>
              <a:rPr lang="en-US" sz="1600" dirty="0">
                <a:solidFill>
                  <a:srgbClr val="000000"/>
                </a:solidFill>
                <a:latin typeface="Consolas" panose="020B0609020204030204" pitchFamily="49" charset="0"/>
              </a:rPr>
              <a:t>()){</a:t>
            </a:r>
          </a:p>
          <a:p>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recursive_travel</a:t>
            </a:r>
            <a:r>
              <a:rPr lang="en-US" sz="1600" dirty="0">
                <a:solidFill>
                  <a:srgbClr val="000000"/>
                </a:solidFill>
                <a:latin typeface="Consolas" panose="020B0609020204030204" pitchFamily="49" charset="0"/>
              </a:rPr>
              <a:t>(t-&gt;</a:t>
            </a:r>
            <a:r>
              <a:rPr lang="en-US" sz="1600" dirty="0" err="1">
                <a:solidFill>
                  <a:srgbClr val="000000"/>
                </a:solidFill>
                <a:latin typeface="Consolas" panose="020B0609020204030204" pitchFamily="49" charset="0"/>
              </a:rPr>
              <a:t>getRight</a:t>
            </a:r>
            <a:r>
              <a:rPr lang="en-US" sz="1600" dirty="0">
                <a:solidFill>
                  <a:srgbClr val="000000"/>
                </a:solidFill>
                <a:latin typeface="Consolas" panose="020B0609020204030204" pitchFamily="49" charset="0"/>
              </a:rPr>
              <a:t>(), function);</a:t>
            </a:r>
          </a:p>
          <a:p>
            <a:r>
              <a:rPr lang="en-US" sz="1600" dirty="0">
                <a:solidFill>
                  <a:srgbClr val="000000"/>
                </a:solidFill>
                <a:latin typeface="Consolas" panose="020B0609020204030204" pitchFamily="49" charset="0"/>
              </a:rPr>
              <a:t>    }</a:t>
            </a:r>
          </a:p>
          <a:p>
            <a:r>
              <a:rPr lang="en-US" sz="1600" dirty="0">
                <a:solidFill>
                  <a:srgbClr val="000000"/>
                </a:solidFill>
                <a:latin typeface="Consolas" panose="020B0609020204030204" pitchFamily="49" charset="0"/>
              </a:rPr>
              <a:t>}</a:t>
            </a:r>
          </a:p>
        </p:txBody>
      </p:sp>
      <p:sp>
        <p:nvSpPr>
          <p:cNvPr id="10" name="Прямоугольник 9"/>
          <p:cNvSpPr/>
          <p:nvPr/>
        </p:nvSpPr>
        <p:spPr>
          <a:xfrm>
            <a:off x="821105" y="4061355"/>
            <a:ext cx="6096000" cy="2862322"/>
          </a:xfrm>
          <a:prstGeom prst="rect">
            <a:avLst/>
          </a:prstGeom>
        </p:spPr>
        <p:txBody>
          <a:bodyPr>
            <a:spAutoFit/>
          </a:bodyPr>
          <a:lstStyle/>
          <a:p>
            <a:r>
              <a:rPr lang="en-US" dirty="0">
                <a:solidFill>
                  <a:srgbClr val="000000"/>
                </a:solidFill>
                <a:latin typeface="Consolas" panose="020B0609020204030204" pitchFamily="49" charset="0"/>
              </a:rPr>
              <a:t>Tree&lt;</a:t>
            </a:r>
            <a:r>
              <a:rPr lang="en-US" dirty="0" err="1">
                <a:solidFill>
                  <a:srgbClr val="0000FF"/>
                </a:solidFill>
                <a:latin typeface="Consolas" panose="020B0609020204030204" pitchFamily="49" charset="0"/>
              </a:rPr>
              <a:t>int</a:t>
            </a:r>
            <a:r>
              <a:rPr lang="en-US" dirty="0">
                <a:solidFill>
                  <a:srgbClr val="000000"/>
                </a:solidFill>
                <a:latin typeface="Consolas" panose="020B0609020204030204" pitchFamily="49" charset="0"/>
              </a:rPr>
              <a:t>&gt; t(</a:t>
            </a:r>
            <a:r>
              <a:rPr lang="en-US" dirty="0">
                <a:solidFill>
                  <a:srgbClr val="098658"/>
                </a:solidFill>
                <a:latin typeface="Consolas" panose="020B0609020204030204" pitchFamily="49" charset="0"/>
              </a:rPr>
              <a:t>1</a:t>
            </a:r>
            <a:r>
              <a:rPr lang="en-US" dirty="0">
                <a:solidFill>
                  <a:srgbClr val="000000"/>
                </a:solidFill>
                <a:latin typeface="Consolas" panose="020B0609020204030204" pitchFamily="49" charset="0"/>
              </a:rPr>
              <a:t>);</a:t>
            </a:r>
          </a:p>
          <a:p>
            <a:r>
              <a:rPr lang="en-US" dirty="0" err="1">
                <a:solidFill>
                  <a:srgbClr val="000000"/>
                </a:solidFill>
                <a:latin typeface="Consolas" panose="020B0609020204030204" pitchFamily="49" charset="0"/>
              </a:rPr>
              <a:t>t.appendLeft</a:t>
            </a:r>
            <a:r>
              <a:rPr lang="en-US" dirty="0">
                <a:solidFill>
                  <a:srgbClr val="000000"/>
                </a:solidFill>
                <a:latin typeface="Consolas" panose="020B0609020204030204" pitchFamily="49" charset="0"/>
              </a:rPr>
              <a:t>(</a:t>
            </a:r>
            <a:r>
              <a:rPr lang="en-US" dirty="0">
                <a:solidFill>
                  <a:srgbClr val="098658"/>
                </a:solidFill>
                <a:latin typeface="Consolas" panose="020B0609020204030204" pitchFamily="49" charset="0"/>
              </a:rPr>
              <a:t>2</a:t>
            </a:r>
            <a:r>
              <a:rPr lang="en-US" dirty="0">
                <a:solidFill>
                  <a:srgbClr val="000000"/>
                </a:solidFill>
                <a:latin typeface="Consolas" panose="020B0609020204030204" pitchFamily="49" charset="0"/>
              </a:rPr>
              <a:t>);</a:t>
            </a:r>
          </a:p>
          <a:p>
            <a:r>
              <a:rPr lang="en-US" dirty="0" err="1">
                <a:solidFill>
                  <a:srgbClr val="000000"/>
                </a:solidFill>
                <a:latin typeface="Consolas" panose="020B0609020204030204" pitchFamily="49" charset="0"/>
              </a:rPr>
              <a:t>t.getLeft</a:t>
            </a:r>
            <a:r>
              <a:rPr lang="en-US" dirty="0">
                <a:solidFill>
                  <a:srgbClr val="000000"/>
                </a:solidFill>
                <a:latin typeface="Consolas" panose="020B0609020204030204" pitchFamily="49" charset="0"/>
              </a:rPr>
              <a:t>()-&gt;</a:t>
            </a:r>
            <a:r>
              <a:rPr lang="en-US" dirty="0" err="1">
                <a:solidFill>
                  <a:srgbClr val="000000"/>
                </a:solidFill>
                <a:latin typeface="Consolas" panose="020B0609020204030204" pitchFamily="49" charset="0"/>
              </a:rPr>
              <a:t>appendLeft</a:t>
            </a:r>
            <a:r>
              <a:rPr lang="en-US" dirty="0">
                <a:solidFill>
                  <a:srgbClr val="000000"/>
                </a:solidFill>
                <a:latin typeface="Consolas" panose="020B0609020204030204" pitchFamily="49" charset="0"/>
              </a:rPr>
              <a:t>(</a:t>
            </a:r>
            <a:r>
              <a:rPr lang="en-US" dirty="0">
                <a:solidFill>
                  <a:srgbClr val="098658"/>
                </a:solidFill>
                <a:latin typeface="Consolas" panose="020B0609020204030204" pitchFamily="49" charset="0"/>
              </a:rPr>
              <a:t>3</a:t>
            </a:r>
            <a:r>
              <a:rPr lang="en-US" dirty="0">
                <a:solidFill>
                  <a:srgbClr val="000000"/>
                </a:solidFill>
                <a:latin typeface="Consolas" panose="020B0609020204030204" pitchFamily="49" charset="0"/>
              </a:rPr>
              <a:t>);</a:t>
            </a:r>
          </a:p>
          <a:p>
            <a:r>
              <a:rPr lang="en-US" dirty="0" err="1">
                <a:solidFill>
                  <a:srgbClr val="000000"/>
                </a:solidFill>
                <a:latin typeface="Consolas" panose="020B0609020204030204" pitchFamily="49" charset="0"/>
              </a:rPr>
              <a:t>t.getLeft</a:t>
            </a:r>
            <a:r>
              <a:rPr lang="en-US" dirty="0">
                <a:solidFill>
                  <a:srgbClr val="000000"/>
                </a:solidFill>
                <a:latin typeface="Consolas" panose="020B0609020204030204" pitchFamily="49" charset="0"/>
              </a:rPr>
              <a:t>()-&gt;</a:t>
            </a:r>
            <a:r>
              <a:rPr lang="en-US" dirty="0" err="1">
                <a:solidFill>
                  <a:srgbClr val="000000"/>
                </a:solidFill>
                <a:latin typeface="Consolas" panose="020B0609020204030204" pitchFamily="49" charset="0"/>
              </a:rPr>
              <a:t>appendRight</a:t>
            </a:r>
            <a:r>
              <a:rPr lang="en-US" dirty="0">
                <a:solidFill>
                  <a:srgbClr val="000000"/>
                </a:solidFill>
                <a:latin typeface="Consolas" panose="020B0609020204030204" pitchFamily="49" charset="0"/>
              </a:rPr>
              <a:t>(</a:t>
            </a:r>
            <a:r>
              <a:rPr lang="en-US" dirty="0">
                <a:solidFill>
                  <a:srgbClr val="098658"/>
                </a:solidFill>
                <a:latin typeface="Consolas" panose="020B0609020204030204" pitchFamily="49" charset="0"/>
              </a:rPr>
              <a:t>4</a:t>
            </a:r>
            <a:r>
              <a:rPr lang="en-US" dirty="0">
                <a:solidFill>
                  <a:srgbClr val="000000"/>
                </a:solidFill>
                <a:latin typeface="Consolas" panose="020B0609020204030204" pitchFamily="49" charset="0"/>
              </a:rPr>
              <a:t>);</a:t>
            </a:r>
          </a:p>
          <a:p>
            <a:r>
              <a:rPr lang="en-US" dirty="0" err="1">
                <a:solidFill>
                  <a:srgbClr val="000000"/>
                </a:solidFill>
                <a:latin typeface="Consolas" panose="020B0609020204030204" pitchFamily="49" charset="0"/>
              </a:rPr>
              <a:t>t.appendRight</a:t>
            </a:r>
            <a:r>
              <a:rPr lang="en-US" dirty="0">
                <a:solidFill>
                  <a:srgbClr val="000000"/>
                </a:solidFill>
                <a:latin typeface="Consolas" panose="020B0609020204030204" pitchFamily="49" charset="0"/>
              </a:rPr>
              <a:t>(</a:t>
            </a:r>
            <a:r>
              <a:rPr lang="en-US" dirty="0">
                <a:solidFill>
                  <a:srgbClr val="098658"/>
                </a:solidFill>
                <a:latin typeface="Consolas" panose="020B0609020204030204" pitchFamily="49" charset="0"/>
              </a:rPr>
              <a:t>5</a:t>
            </a:r>
            <a:r>
              <a:rPr lang="en-US" dirty="0">
                <a:solidFill>
                  <a:srgbClr val="000000"/>
                </a:solidFill>
                <a:latin typeface="Consolas" panose="020B0609020204030204" pitchFamily="49" charset="0"/>
              </a:rPr>
              <a:t>);</a:t>
            </a:r>
          </a:p>
          <a:p>
            <a:r>
              <a:rPr lang="en-US" dirty="0" err="1">
                <a:solidFill>
                  <a:srgbClr val="000000"/>
                </a:solidFill>
                <a:latin typeface="Consolas" panose="020B0609020204030204" pitchFamily="49" charset="0"/>
              </a:rPr>
              <a:t>t.getRight</a:t>
            </a:r>
            <a:r>
              <a:rPr lang="en-US" dirty="0">
                <a:solidFill>
                  <a:srgbClr val="000000"/>
                </a:solidFill>
                <a:latin typeface="Consolas" panose="020B0609020204030204" pitchFamily="49" charset="0"/>
              </a:rPr>
              <a:t>()-&gt;</a:t>
            </a:r>
            <a:r>
              <a:rPr lang="en-US" dirty="0" err="1">
                <a:solidFill>
                  <a:srgbClr val="000000"/>
                </a:solidFill>
                <a:latin typeface="Consolas" panose="020B0609020204030204" pitchFamily="49" charset="0"/>
              </a:rPr>
              <a:t>appendLeft</a:t>
            </a:r>
            <a:r>
              <a:rPr lang="en-US" dirty="0">
                <a:solidFill>
                  <a:srgbClr val="000000"/>
                </a:solidFill>
                <a:latin typeface="Consolas" panose="020B0609020204030204" pitchFamily="49" charset="0"/>
              </a:rPr>
              <a:t>(</a:t>
            </a:r>
            <a:r>
              <a:rPr lang="en-US" dirty="0">
                <a:solidFill>
                  <a:srgbClr val="098658"/>
                </a:solidFill>
                <a:latin typeface="Consolas" panose="020B0609020204030204" pitchFamily="49" charset="0"/>
              </a:rPr>
              <a:t>6</a:t>
            </a:r>
            <a:r>
              <a:rPr lang="en-US" dirty="0">
                <a:solidFill>
                  <a:srgbClr val="000000"/>
                </a:solidFill>
                <a:latin typeface="Consolas" panose="020B0609020204030204" pitchFamily="49" charset="0"/>
              </a:rPr>
              <a:t>);</a:t>
            </a:r>
          </a:p>
          <a:p>
            <a:r>
              <a:rPr lang="en-US" dirty="0" err="1">
                <a:solidFill>
                  <a:srgbClr val="000000"/>
                </a:solidFill>
                <a:latin typeface="Consolas" panose="020B0609020204030204" pitchFamily="49" charset="0"/>
              </a:rPr>
              <a:t>t.getRight</a:t>
            </a:r>
            <a:r>
              <a:rPr lang="en-US" dirty="0">
                <a:solidFill>
                  <a:srgbClr val="000000"/>
                </a:solidFill>
                <a:latin typeface="Consolas" panose="020B0609020204030204" pitchFamily="49" charset="0"/>
              </a:rPr>
              <a:t>()-&gt;</a:t>
            </a:r>
            <a:r>
              <a:rPr lang="en-US" dirty="0" err="1">
                <a:solidFill>
                  <a:srgbClr val="000000"/>
                </a:solidFill>
                <a:latin typeface="Consolas" panose="020B0609020204030204" pitchFamily="49" charset="0"/>
              </a:rPr>
              <a:t>appendRight</a:t>
            </a:r>
            <a:r>
              <a:rPr lang="en-US" dirty="0">
                <a:solidFill>
                  <a:srgbClr val="000000"/>
                </a:solidFill>
                <a:latin typeface="Consolas" panose="020B0609020204030204" pitchFamily="49" charset="0"/>
              </a:rPr>
              <a:t>(</a:t>
            </a:r>
            <a:r>
              <a:rPr lang="en-US" dirty="0">
                <a:solidFill>
                  <a:srgbClr val="098658"/>
                </a:solidFill>
                <a:latin typeface="Consolas" panose="020B0609020204030204" pitchFamily="49" charset="0"/>
              </a:rPr>
              <a:t>7</a:t>
            </a:r>
            <a:r>
              <a:rPr lang="en-US" dirty="0">
                <a:solidFill>
                  <a:srgbClr val="000000"/>
                </a:solidFill>
                <a:latin typeface="Consolas" panose="020B0609020204030204" pitchFamily="49" charset="0"/>
              </a:rPr>
              <a:t>);</a:t>
            </a:r>
          </a:p>
          <a:p>
            <a:r>
              <a:rPr lang="en-US" dirty="0" err="1">
                <a:solidFill>
                  <a:srgbClr val="000000"/>
                </a:solidFill>
                <a:latin typeface="Consolas" panose="020B0609020204030204" pitchFamily="49" charset="0"/>
              </a:rPr>
              <a:t>recursive_travel</a:t>
            </a:r>
            <a:r>
              <a:rPr lang="en-US" dirty="0">
                <a:solidFill>
                  <a:srgbClr val="000000"/>
                </a:solidFill>
                <a:latin typeface="Consolas" panose="020B0609020204030204" pitchFamily="49" charset="0"/>
              </a:rPr>
              <a:t>&lt;</a:t>
            </a:r>
            <a:r>
              <a:rPr lang="en-US" dirty="0" err="1">
                <a:solidFill>
                  <a:srgbClr val="0000FF"/>
                </a:solidFill>
                <a:latin typeface="Consolas" panose="020B0609020204030204" pitchFamily="49" charset="0"/>
              </a:rPr>
              <a:t>int</a:t>
            </a:r>
            <a:r>
              <a:rPr lang="en-US" dirty="0">
                <a:solidFill>
                  <a:srgbClr val="000000"/>
                </a:solidFill>
                <a:latin typeface="Consolas" panose="020B0609020204030204" pitchFamily="49" charset="0"/>
              </a:rPr>
              <a:t>&gt;(&amp;t, [] (</a:t>
            </a:r>
            <a:r>
              <a:rPr lang="en-US" dirty="0" err="1">
                <a:solidFill>
                  <a:srgbClr val="0000FF"/>
                </a:solidFill>
                <a:latin typeface="Consolas" panose="020B0609020204030204" pitchFamily="49" charset="0"/>
              </a:rPr>
              <a:t>int</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i</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cout</a:t>
            </a:r>
            <a:r>
              <a:rPr lang="en-US" dirty="0">
                <a:solidFill>
                  <a:srgbClr val="000000"/>
                </a:solidFill>
                <a:latin typeface="Consolas" panose="020B0609020204030204" pitchFamily="49" charset="0"/>
              </a:rPr>
              <a:t> &lt;&lt; </a:t>
            </a:r>
            <a:r>
              <a:rPr lang="en-US" dirty="0" err="1">
                <a:solidFill>
                  <a:srgbClr val="000000"/>
                </a:solidFill>
                <a:latin typeface="Consolas" panose="020B0609020204030204" pitchFamily="49" charset="0"/>
              </a:rPr>
              <a:t>i</a:t>
            </a:r>
            <a:r>
              <a:rPr lang="en-US" dirty="0">
                <a:solidFill>
                  <a:srgbClr val="000000"/>
                </a:solidFill>
                <a:latin typeface="Consolas" panose="020B0609020204030204" pitchFamily="49" charset="0"/>
              </a:rPr>
              <a:t> &lt;&lt; </a:t>
            </a:r>
            <a:r>
              <a:rPr lang="en-US" dirty="0">
                <a:solidFill>
                  <a:srgbClr val="A31515"/>
                </a:solidFill>
                <a:latin typeface="Consolas" panose="020B0609020204030204" pitchFamily="49" charset="0"/>
              </a:rPr>
              <a:t>", "</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a:t>
            </a:r>
            <a:endParaRPr lang="en-US" b="0" dirty="0">
              <a:solidFill>
                <a:srgbClr val="000000"/>
              </a:solidFill>
              <a:effectLst/>
              <a:latin typeface="Consolas" panose="020B0609020204030204" pitchFamily="49" charset="0"/>
            </a:endParaRPr>
          </a:p>
        </p:txBody>
      </p:sp>
      <p:pic>
        <p:nvPicPr>
          <p:cNvPr id="14" name="Рисунок 13"/>
          <p:cNvPicPr>
            <a:picLocks noChangeAspect="1"/>
          </p:cNvPicPr>
          <p:nvPr/>
        </p:nvPicPr>
        <p:blipFill>
          <a:blip r:embed="rId4"/>
          <a:stretch>
            <a:fillRect/>
          </a:stretch>
        </p:blipFill>
        <p:spPr>
          <a:xfrm>
            <a:off x="5509380" y="2221906"/>
            <a:ext cx="6191780" cy="4139853"/>
          </a:xfrm>
          <a:prstGeom prst="rect">
            <a:avLst/>
          </a:prstGeom>
        </p:spPr>
      </p:pic>
      <p:pic>
        <p:nvPicPr>
          <p:cNvPr id="6" name="Рисунок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35781" y="0"/>
            <a:ext cx="2475118" cy="2093537"/>
          </a:xfrm>
          <a:prstGeom prst="rect">
            <a:avLst/>
          </a:prstGeom>
        </p:spPr>
      </p:pic>
    </p:spTree>
    <p:extLst>
      <p:ext uri="{BB962C8B-B14F-4D97-AF65-F5344CB8AC3E}">
        <p14:creationId xmlns:p14="http://schemas.microsoft.com/office/powerpoint/2010/main" val="37857800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5" y="481752"/>
            <a:ext cx="7725544"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ru-RU" sz="3200" dirty="0">
                <a:solidFill>
                  <a:schemeClr val="accent1">
                    <a:lumMod val="75000"/>
                  </a:schemeClr>
                </a:solidFill>
                <a:latin typeface="Arial" panose="020B0604020202020204" pitchFamily="34" charset="0"/>
                <a:cs typeface="Arial" panose="020B0604020202020204" pitchFamily="34" charset="0"/>
              </a:rPr>
              <a:t>Вставка в дерево</a:t>
            </a: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 name="Номер слайда 1"/>
          <p:cNvSpPr>
            <a:spLocks noGrp="1"/>
          </p:cNvSpPr>
          <p:nvPr>
            <p:ph type="sldNum" sz="quarter" idx="12"/>
          </p:nvPr>
        </p:nvSpPr>
        <p:spPr>
          <a:xfrm>
            <a:off x="10513589" y="6356353"/>
            <a:ext cx="1187570" cy="365125"/>
          </a:xfrm>
        </p:spPr>
        <p:txBody>
          <a:bodyPr/>
          <a:lstStyle/>
          <a:p>
            <a:fld id="{9DD0990C-240E-4F6D-96E9-50DBAF192F56}" type="slidenum">
              <a:rPr lang="ru-RU" smtClean="0">
                <a:latin typeface="Arial" panose="020B0604020202020204" pitchFamily="34" charset="0"/>
                <a:cs typeface="Arial" panose="020B0604020202020204" pitchFamily="34" charset="0"/>
              </a:rPr>
              <a:t>8</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p:sp>
        <p:nvSpPr>
          <p:cNvPr id="9" name="TextBox 8"/>
          <p:cNvSpPr txBox="1"/>
          <p:nvPr/>
        </p:nvSpPr>
        <p:spPr>
          <a:xfrm>
            <a:off x="828672" y="1401204"/>
            <a:ext cx="7324016" cy="415498"/>
          </a:xfrm>
          <a:prstGeom prst="rect">
            <a:avLst/>
          </a:prstGeom>
          <a:noFill/>
        </p:spPr>
        <p:txBody>
          <a:bodyPr wrap="square" rtlCol="0">
            <a:spAutoFit/>
          </a:bodyPr>
          <a:lstStyle/>
          <a:p>
            <a:pPr>
              <a:lnSpc>
                <a:spcPct val="150000"/>
              </a:lnSpc>
            </a:pPr>
            <a:r>
              <a:rPr lang="ru-RU" sz="1400" dirty="0">
                <a:latin typeface="Arial" panose="020B0604020202020204" pitchFamily="34" charset="0"/>
                <a:cs typeface="Arial" panose="020B0604020202020204" pitchFamily="34" charset="0"/>
              </a:rPr>
              <a:t>Процесс вставки в дерево так же рекурсивен, .</a:t>
            </a:r>
          </a:p>
        </p:txBody>
      </p:sp>
      <p:sp>
        <p:nvSpPr>
          <p:cNvPr id="11" name="Заголовок 2"/>
          <p:cNvSpPr txBox="1">
            <a:spLocks/>
          </p:cNvSpPr>
          <p:nvPr/>
        </p:nvSpPr>
        <p:spPr>
          <a:xfrm>
            <a:off x="829651" y="1094925"/>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pic>
        <p:nvPicPr>
          <p:cNvPr id="3" name="Рисунок 2"/>
          <p:cNvPicPr>
            <a:picLocks noChangeAspect="1"/>
          </p:cNvPicPr>
          <p:nvPr/>
        </p:nvPicPr>
        <p:blipFill>
          <a:blip r:embed="rId4"/>
          <a:stretch>
            <a:fillRect/>
          </a:stretch>
        </p:blipFill>
        <p:spPr>
          <a:xfrm>
            <a:off x="6777718" y="2162353"/>
            <a:ext cx="4473000" cy="4194000"/>
          </a:xfrm>
          <a:prstGeom prst="rect">
            <a:avLst/>
          </a:prstGeom>
        </p:spPr>
      </p:pic>
      <p:pic>
        <p:nvPicPr>
          <p:cNvPr id="6" name="Рисунок 5"/>
          <p:cNvPicPr>
            <a:picLocks noChangeAspect="1"/>
          </p:cNvPicPr>
          <p:nvPr/>
        </p:nvPicPr>
        <p:blipFill>
          <a:blip r:embed="rId5"/>
          <a:stretch>
            <a:fillRect/>
          </a:stretch>
        </p:blipFill>
        <p:spPr>
          <a:xfrm>
            <a:off x="1299898" y="2015384"/>
            <a:ext cx="4166510" cy="4523531"/>
          </a:xfrm>
          <a:prstGeom prst="rect">
            <a:avLst/>
          </a:prstGeom>
        </p:spPr>
      </p:pic>
    </p:spTree>
    <p:extLst>
      <p:ext uri="{BB962C8B-B14F-4D97-AF65-F5344CB8AC3E}">
        <p14:creationId xmlns:p14="http://schemas.microsoft.com/office/powerpoint/2010/main" val="39155792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5" y="481752"/>
            <a:ext cx="7725544"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ru-RU" sz="3200" dirty="0">
                <a:solidFill>
                  <a:schemeClr val="accent1">
                    <a:lumMod val="75000"/>
                  </a:schemeClr>
                </a:solidFill>
                <a:latin typeface="Arial" panose="020B0604020202020204" pitchFamily="34" charset="0"/>
                <a:cs typeface="Arial" panose="020B0604020202020204" pitchFamily="34" charset="0"/>
              </a:rPr>
              <a:t>Удаление из дерева</a:t>
            </a: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 name="Номер слайда 1"/>
          <p:cNvSpPr>
            <a:spLocks noGrp="1"/>
          </p:cNvSpPr>
          <p:nvPr>
            <p:ph type="sldNum" sz="quarter" idx="12"/>
          </p:nvPr>
        </p:nvSpPr>
        <p:spPr>
          <a:xfrm>
            <a:off x="10513589" y="6356353"/>
            <a:ext cx="1187570" cy="365125"/>
          </a:xfrm>
        </p:spPr>
        <p:txBody>
          <a:bodyPr/>
          <a:lstStyle/>
          <a:p>
            <a:fld id="{9DD0990C-240E-4F6D-96E9-50DBAF192F56}" type="slidenum">
              <a:rPr lang="ru-RU" smtClean="0">
                <a:latin typeface="Arial" panose="020B0604020202020204" pitchFamily="34" charset="0"/>
                <a:cs typeface="Arial" panose="020B0604020202020204" pitchFamily="34" charset="0"/>
              </a:rPr>
              <a:t>9</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p:sp>
        <p:nvSpPr>
          <p:cNvPr id="9" name="TextBox 8"/>
          <p:cNvSpPr txBox="1"/>
          <p:nvPr/>
        </p:nvSpPr>
        <p:spPr>
          <a:xfrm>
            <a:off x="5271059" y="1991447"/>
            <a:ext cx="6430100" cy="3970318"/>
          </a:xfrm>
          <a:prstGeom prst="rect">
            <a:avLst/>
          </a:prstGeom>
          <a:noFill/>
        </p:spPr>
        <p:txBody>
          <a:bodyPr wrap="square" rtlCol="0">
            <a:spAutoFit/>
          </a:bodyPr>
          <a:lstStyle/>
          <a:p>
            <a:pPr>
              <a:lnSpc>
                <a:spcPct val="150000"/>
              </a:lnSpc>
            </a:pPr>
            <a:r>
              <a:rPr lang="ru-RU" sz="1400" dirty="0">
                <a:latin typeface="Arial" panose="020B0604020202020204" pitchFamily="34" charset="0"/>
                <a:cs typeface="Arial" panose="020B0604020202020204" pitchFamily="34" charset="0"/>
              </a:rPr>
              <a:t>Процесс удаления из дерева так же рекурсивен, особенностью этого процесса является тот факт, что при удалении узла мы должны решить следующие пограничные случаи</a:t>
            </a:r>
            <a:r>
              <a:rPr lang="en-US" sz="1400" dirty="0">
                <a:latin typeface="Arial" panose="020B0604020202020204" pitchFamily="34" charset="0"/>
                <a:cs typeface="Arial" panose="020B0604020202020204" pitchFamily="34" charset="0"/>
              </a:rPr>
              <a:t>:</a:t>
            </a:r>
          </a:p>
          <a:p>
            <a:pPr marL="342900" indent="-342900">
              <a:lnSpc>
                <a:spcPct val="150000"/>
              </a:lnSpc>
              <a:buAutoNum type="arabicPeriod"/>
            </a:pPr>
            <a:r>
              <a:rPr lang="ru-RU" sz="1400" dirty="0">
                <a:latin typeface="Arial" panose="020B0604020202020204" pitchFamily="34" charset="0"/>
                <a:cs typeface="Arial" panose="020B0604020202020204" pitchFamily="34" charset="0"/>
              </a:rPr>
              <a:t>Удаляемый узел не имеет потомков. В этом случае узел просто удаляется.</a:t>
            </a:r>
          </a:p>
          <a:p>
            <a:pPr marL="342900" indent="-342900">
              <a:lnSpc>
                <a:spcPct val="150000"/>
              </a:lnSpc>
              <a:buAutoNum type="arabicPeriod"/>
            </a:pPr>
            <a:r>
              <a:rPr lang="ru-RU" sz="1400" dirty="0">
                <a:latin typeface="Arial" panose="020B0604020202020204" pitchFamily="34" charset="0"/>
                <a:cs typeface="Arial" panose="020B0604020202020204" pitchFamily="34" charset="0"/>
              </a:rPr>
              <a:t>Удаляемый узел имеет только левых потомков. В этом случае вместо удаляемого узла становится его левый потомок.</a:t>
            </a:r>
          </a:p>
          <a:p>
            <a:pPr marL="342900" indent="-342900">
              <a:lnSpc>
                <a:spcPct val="150000"/>
              </a:lnSpc>
              <a:buAutoNum type="arabicPeriod"/>
            </a:pPr>
            <a:r>
              <a:rPr lang="ru-RU" sz="1400" dirty="0">
                <a:latin typeface="Arial" panose="020B0604020202020204" pitchFamily="34" charset="0"/>
                <a:cs typeface="Arial" panose="020B0604020202020204" pitchFamily="34" charset="0"/>
              </a:rPr>
              <a:t>Удаляемый узел имеет правых потомков. В этом случае, среди правых потомков требуется найти минимальное значение, т.е. самого левого потомка из правых потомков, удалить его в правом поддереве и вставить на место удаляемого узла, сохранив все связи удаляемого узла.</a:t>
            </a:r>
          </a:p>
        </p:txBody>
      </p:sp>
      <p:sp>
        <p:nvSpPr>
          <p:cNvPr id="11" name="Заголовок 2"/>
          <p:cNvSpPr txBox="1">
            <a:spLocks/>
          </p:cNvSpPr>
          <p:nvPr/>
        </p:nvSpPr>
        <p:spPr>
          <a:xfrm>
            <a:off x="829651" y="1094925"/>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pic>
        <p:nvPicPr>
          <p:cNvPr id="3" name="Рисунок 2"/>
          <p:cNvPicPr>
            <a:picLocks noChangeAspect="1"/>
          </p:cNvPicPr>
          <p:nvPr/>
        </p:nvPicPr>
        <p:blipFill>
          <a:blip r:embed="rId4"/>
          <a:stretch>
            <a:fillRect/>
          </a:stretch>
        </p:blipFill>
        <p:spPr>
          <a:xfrm>
            <a:off x="821105" y="1547248"/>
            <a:ext cx="4166531" cy="5236015"/>
          </a:xfrm>
          <a:prstGeom prst="rect">
            <a:avLst/>
          </a:prstGeom>
        </p:spPr>
      </p:pic>
    </p:spTree>
    <p:extLst>
      <p:ext uri="{BB962C8B-B14F-4D97-AF65-F5344CB8AC3E}">
        <p14:creationId xmlns:p14="http://schemas.microsoft.com/office/powerpoint/2010/main" val="4219557172"/>
      </p:ext>
    </p:extLst>
  </p:cSld>
  <p:clrMapOvr>
    <a:masterClrMapping/>
  </p:clrMapOvr>
</p:sld>
</file>

<file path=ppt/theme/theme1.xml><?xml version="1.0" encoding="utf-8"?>
<a:theme xmlns:a="http://schemas.openxmlformats.org/drawingml/2006/main" name="Тема Office">
  <a:themeElements>
    <a:clrScheme name="Тема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Тема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Тема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10376</TotalTime>
  <Words>1524</Words>
  <Application>Microsoft Office PowerPoint</Application>
  <PresentationFormat>Широкоэкранный</PresentationFormat>
  <Paragraphs>151</Paragraphs>
  <Slides>23</Slides>
  <Notes>0</Notes>
  <HiddenSlides>0</HiddenSlides>
  <MMClips>0</MMClips>
  <ScaleCrop>false</ScaleCrop>
  <HeadingPairs>
    <vt:vector size="6" baseType="variant">
      <vt:variant>
        <vt:lpstr>Использованные шрифты</vt:lpstr>
      </vt:variant>
      <vt:variant>
        <vt:i4>4</vt:i4>
      </vt:variant>
      <vt:variant>
        <vt:lpstr>Тема</vt:lpstr>
      </vt:variant>
      <vt:variant>
        <vt:i4>1</vt:i4>
      </vt:variant>
      <vt:variant>
        <vt:lpstr>Заголовки слайдов</vt:lpstr>
      </vt:variant>
      <vt:variant>
        <vt:i4>23</vt:i4>
      </vt:variant>
    </vt:vector>
  </HeadingPairs>
  <TitlesOfParts>
    <vt:vector size="28" baseType="lpstr">
      <vt:lpstr>Arial</vt:lpstr>
      <vt:lpstr>Calibri</vt:lpstr>
      <vt:lpstr>Calibri Light</vt:lpstr>
      <vt:lpstr>Consolas</vt:lpstr>
      <vt:lpstr>Тема Office</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Пользователь Windows</dc:creator>
  <cp:lastModifiedBy>Максим</cp:lastModifiedBy>
  <cp:revision>238</cp:revision>
  <dcterms:created xsi:type="dcterms:W3CDTF">2018-10-31T17:08:02Z</dcterms:created>
  <dcterms:modified xsi:type="dcterms:W3CDTF">2024-03-24T06:32:27Z</dcterms:modified>
</cp:coreProperties>
</file>